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66"/>
  </p:notesMasterIdLst>
  <p:handoutMasterIdLst>
    <p:handoutMasterId r:id="rId67"/>
  </p:handoutMasterIdLst>
  <p:sldIdLst>
    <p:sldId id="329" r:id="rId2"/>
    <p:sldId id="355" r:id="rId3"/>
    <p:sldId id="342" r:id="rId4"/>
    <p:sldId id="350" r:id="rId5"/>
    <p:sldId id="349" r:id="rId6"/>
    <p:sldId id="348" r:id="rId7"/>
    <p:sldId id="343" r:id="rId8"/>
    <p:sldId id="344" r:id="rId9"/>
    <p:sldId id="345" r:id="rId10"/>
    <p:sldId id="364" r:id="rId11"/>
    <p:sldId id="346" r:id="rId12"/>
    <p:sldId id="365" r:id="rId13"/>
    <p:sldId id="352" r:id="rId14"/>
    <p:sldId id="351" r:id="rId15"/>
    <p:sldId id="347" r:id="rId16"/>
    <p:sldId id="320" r:id="rId17"/>
    <p:sldId id="322" r:id="rId18"/>
    <p:sldId id="259" r:id="rId19"/>
    <p:sldId id="304" r:id="rId20"/>
    <p:sldId id="260" r:id="rId21"/>
    <p:sldId id="261" r:id="rId22"/>
    <p:sldId id="265" r:id="rId23"/>
    <p:sldId id="338" r:id="rId24"/>
    <p:sldId id="264" r:id="rId25"/>
    <p:sldId id="327" r:id="rId26"/>
    <p:sldId id="306" r:id="rId27"/>
    <p:sldId id="308" r:id="rId28"/>
    <p:sldId id="331" r:id="rId29"/>
    <p:sldId id="305" r:id="rId30"/>
    <p:sldId id="273" r:id="rId31"/>
    <p:sldId id="272" r:id="rId32"/>
    <p:sldId id="307" r:id="rId33"/>
    <p:sldId id="353" r:id="rId34"/>
    <p:sldId id="354" r:id="rId35"/>
    <p:sldId id="339" r:id="rId36"/>
    <p:sldId id="276" r:id="rId37"/>
    <p:sldId id="311" r:id="rId38"/>
    <p:sldId id="277" r:id="rId39"/>
    <p:sldId id="278" r:id="rId40"/>
    <p:sldId id="279" r:id="rId41"/>
    <p:sldId id="292" r:id="rId42"/>
    <p:sldId id="293" r:id="rId43"/>
    <p:sldId id="340" r:id="rId44"/>
    <p:sldId id="280" r:id="rId45"/>
    <p:sldId id="281" r:id="rId46"/>
    <p:sldId id="341" r:id="rId47"/>
    <p:sldId id="283" r:id="rId48"/>
    <p:sldId id="284" r:id="rId49"/>
    <p:sldId id="285" r:id="rId50"/>
    <p:sldId id="286" r:id="rId51"/>
    <p:sldId id="287" r:id="rId52"/>
    <p:sldId id="333" r:id="rId53"/>
    <p:sldId id="335" r:id="rId54"/>
    <p:sldId id="336" r:id="rId55"/>
    <p:sldId id="289" r:id="rId56"/>
    <p:sldId id="291" r:id="rId57"/>
    <p:sldId id="358" r:id="rId58"/>
    <p:sldId id="356" r:id="rId59"/>
    <p:sldId id="360" r:id="rId60"/>
    <p:sldId id="357" r:id="rId61"/>
    <p:sldId id="362" r:id="rId62"/>
    <p:sldId id="361" r:id="rId63"/>
    <p:sldId id="363" r:id="rId64"/>
    <p:sldId id="313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9113"/>
    <a:srgbClr val="6E6A11"/>
    <a:srgbClr val="847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7" autoAdjust="0"/>
    <p:restoredTop sz="67843" autoAdjust="0"/>
  </p:normalViewPr>
  <p:slideViewPr>
    <p:cSldViewPr snapToGrid="0" snapToObjects="1">
      <p:cViewPr>
        <p:scale>
          <a:sx n="69" d="100"/>
          <a:sy n="69" d="100"/>
        </p:scale>
        <p:origin x="-1344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0513D-6FBB-1A4C-83CD-A34560A43BF5}" type="datetimeFigureOut">
              <a:rPr lang="en-US" smtClean="0"/>
              <a:t>3/2/14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4FE3F-95D7-A84C-8A9C-B2210DB772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474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E9637-B110-A44A-9929-D2C818DD0043}" type="datetimeFigureOut">
              <a:rPr lang="en-US" smtClean="0"/>
              <a:t>3/2/14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44968-1485-5F45-AF52-975CE60EC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219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slide says it all.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believe you are not overloaded with information. All I have to say is good for you!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64114-B1C6-474F-8E01-F603906379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26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54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 of</a:t>
            </a:r>
            <a:r>
              <a:rPr lang="en-US" baseline="0" dirty="0" smtClean="0"/>
              <a:t> (Actor, Relation, Actor) tuples.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Numbered actors (instead of labels).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Roles represented via relations.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(Typed) Instances from which we can gather some semantics about the actor.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91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Fernando</a:t>
            </a:r>
            <a:r>
              <a:rPr lang="en-US" baseline="0" dirty="0" smtClean="0"/>
              <a:t> Pereira alluded to a similar idea.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20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Chambers and Jurafsky in</a:t>
            </a:r>
            <a:r>
              <a:rPr lang="en-US" baseline="0" dirty="0" smtClean="0"/>
              <a:t> their seminal work showed an automatic method.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Chambers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one other recent work has followed up with probabilistic induction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03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from large</a:t>
            </a:r>
            <a:r>
              <a:rPr lang="en-US" baseline="0" dirty="0" smtClean="0"/>
              <a:t> number of news articles – see enough number of arrests – figure out who the key actors are and the roles they play.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59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Extract subj,</a:t>
            </a:r>
            <a:r>
              <a:rPr lang="en-US" baseline="0" dirty="0" smtClean="0"/>
              <a:t> verb and verb-obj dependency pairs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0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75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Table on the left shows</a:t>
            </a:r>
            <a:r>
              <a:rPr lang="en-US" baseline="0" dirty="0" smtClean="0"/>
              <a:t> a schema that mixes two events – disease spreading and fire spreading.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other:</a:t>
            </a:r>
          </a:p>
          <a:p>
            <a:r>
              <a:rPr lang="en-US" baseline="0" dirty="0" smtClean="0"/>
              <a:t>	airlines scheduling flights, </a:t>
            </a:r>
            <a:r>
              <a:rPr lang="en-US" baseline="0" dirty="0"/>
              <a:t> </a:t>
            </a:r>
            <a:endParaRPr lang="en-US" baseline="0" dirty="0" smtClean="0"/>
          </a:p>
          <a:p>
            <a:r>
              <a:rPr lang="en-US" baseline="0" dirty="0" smtClean="0"/>
              <a:t>	government scheduling meetings, 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nba</a:t>
            </a:r>
            <a:r>
              <a:rPr lang="en-US" baseline="0" dirty="0" smtClean="0"/>
              <a:t>, scheduling games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75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75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propose to relation triples</a:t>
            </a:r>
            <a:r>
              <a:rPr lang="en-US" baseline="0" dirty="0" smtClean="0"/>
              <a:t> as representation.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has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69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</a:t>
            </a:r>
            <a:r>
              <a:rPr lang="en-US" baseline="0" dirty="0" smtClean="0"/>
              <a:t> people for whom the ten blue links doesn’t cut it anymore. </a:t>
            </a:r>
          </a:p>
          <a:p>
            <a:endParaRPr lang="en-US" baseline="0" dirty="0"/>
          </a:p>
          <a:p>
            <a:r>
              <a:rPr lang="en-US" baseline="0" dirty="0" smtClean="0"/>
              <a:t>More content gets generated today than ever.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are an intelligence analyst, or a research analyst at a firm, monitoring news feeds for intelligence is overwhelming to say the least.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generating summaries and being able to answer questions are both attractive from a research standpoint as well as from apps – think </a:t>
            </a:r>
            <a:r>
              <a:rPr lang="en-US" baseline="0" dirty="0" err="1" smtClean="0"/>
              <a:t>Siri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Summly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64114-B1C6-474F-8E01-F603906379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26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approach largely follows Chambers’ idea.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00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95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Tuple validity is a problem: </a:t>
            </a:r>
          </a:p>
          <a:p>
            <a:r>
              <a:rPr lang="en-US" dirty="0" smtClean="0"/>
              <a:t>	Open IE is about 75% accurate.</a:t>
            </a:r>
          </a:p>
          <a:p>
            <a:r>
              <a:rPr lang="en-US" dirty="0" smtClean="0"/>
              <a:t>	Rel-gram let’s the errors multiply!</a:t>
            </a:r>
          </a:p>
          <a:p>
            <a:endParaRPr lang="en-US" dirty="0" smtClean="0"/>
          </a:p>
          <a:p>
            <a:r>
              <a:rPr lang="en-US" dirty="0" smtClean="0"/>
              <a:t>Strong implication results show there is a signal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51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2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02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is a paradigm shift in information access – from retrieval to reading.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is where information extraction is playing an increasingly important role.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64114-B1C6-474F-8E01-F603906379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26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 is information extraction. </a:t>
            </a:r>
          </a:p>
          <a:p>
            <a:endParaRPr lang="en-US" dirty="0" smtClean="0"/>
          </a:p>
          <a:p>
            <a:r>
              <a:rPr lang="en-US" dirty="0" smtClean="0"/>
              <a:t>A function from text to a structured</a:t>
            </a:r>
            <a:r>
              <a:rPr lang="en-US" baseline="0" dirty="0" smtClean="0"/>
              <a:t> or semi-structured database.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64114-B1C6-474F-8E01-F603906379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26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 studied problem. </a:t>
            </a:r>
          </a:p>
          <a:p>
            <a:endParaRPr lang="en-US" dirty="0" smtClean="0"/>
          </a:p>
          <a:p>
            <a:r>
              <a:rPr lang="en-US" dirty="0" smtClean="0"/>
              <a:t>Several successful systems and products exist.	</a:t>
            </a:r>
          </a:p>
          <a:p>
            <a:endParaRPr lang="en-US" dirty="0" smtClean="0"/>
          </a:p>
          <a:p>
            <a:r>
              <a:rPr lang="en-US" dirty="0" smtClean="0"/>
              <a:t>Mostly supervised methods.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64114-B1C6-474F-8E01-F603906379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26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Several on-going research efforts. </a:t>
            </a:r>
          </a:p>
          <a:p>
            <a:endParaRPr lang="en-US" dirty="0" smtClean="0"/>
          </a:p>
          <a:p>
            <a:r>
              <a:rPr lang="en-US" dirty="0" smtClean="0"/>
              <a:t>	NELL at CMU</a:t>
            </a:r>
          </a:p>
          <a:p>
            <a:r>
              <a:rPr lang="en-US" dirty="0" smtClean="0"/>
              <a:t>	PATTY at Max Planck</a:t>
            </a:r>
          </a:p>
          <a:p>
            <a:r>
              <a:rPr lang="en-US" dirty="0" smtClean="0"/>
              <a:t>	Open IE extractors from UW</a:t>
            </a:r>
          </a:p>
          <a:p>
            <a:r>
              <a:rPr lang="en-US" dirty="0" smtClean="0"/>
              <a:t>	Universal Schema from UMass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64114-B1C6-474F-8E01-F603906379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2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03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03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10F2A-B54E-F240-9B3A-4FE3BE3AAD5F}" type="datetime1">
              <a:rPr lang="en-US" smtClean="0"/>
              <a:t>3/2/14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59E0D-727D-D947-93F8-A7212CFC0B8B}" type="datetime1">
              <a:rPr lang="en-US" smtClean="0"/>
              <a:t>3/2/14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14F07-C49B-DA42-91EE-6BF043D1CD30}" type="datetime1">
              <a:rPr lang="en-US" smtClean="0"/>
              <a:t>3/2/14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A6114-8882-5245-9B75-E9952592641B}" type="datetime1">
              <a:rPr lang="en-US" smtClean="0"/>
              <a:t>3/2/14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5EF68-E775-894A-9B34-A643636C62A2}" type="datetime1">
              <a:rPr lang="en-US" smtClean="0"/>
              <a:t>3/2/14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35032-5BA5-4641-98F4-EDA2C0CEBEF0}" type="datetime1">
              <a:rPr lang="en-US" smtClean="0"/>
              <a:t>3/2/14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A4CAA-97CB-2B47-A846-3A3A2060390C}" type="datetime1">
              <a:rPr lang="en-US" smtClean="0"/>
              <a:t>3/2/14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65BD6-D91F-0F49-AA45-89E4ECF29D8B}" type="datetime1">
              <a:rPr lang="en-US" smtClean="0"/>
              <a:t>3/2/14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7369B-9DAB-4D47-93FD-B3B44822A9AE}" type="datetime1">
              <a:rPr lang="en-US" smtClean="0"/>
              <a:t>3/2/14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2C2BB-58BA-EF4C-BF38-497400AF17E5}" type="datetime1">
              <a:rPr lang="en-US" smtClean="0"/>
              <a:t>3/2/14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B2C25-AA28-2D45-863C-A178FDA8FFBD}" type="datetime1">
              <a:rPr lang="en-US" smtClean="0"/>
              <a:t>3/2/14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463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0630CCD-4A4E-AD4E-A7BB-F35E5B665171}" type="datetime1">
              <a:rPr lang="en-US" smtClean="0"/>
              <a:t>3/2/14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9212" y="6534245"/>
            <a:ext cx="614788" cy="3291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fld id="{37728A7F-3C0F-F649-A167-0CE17244EC1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022994" y="18288"/>
            <a:ext cx="1121006" cy="10347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1090419"/>
            <a:ext cx="914400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0" y="1130751"/>
            <a:ext cx="9144000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 spc="-100" baseline="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70520" y="2689478"/>
            <a:ext cx="8021608" cy="6650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Open Event Schemas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248622" y="3743076"/>
            <a:ext cx="6243107" cy="170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algn="ctr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algn="ctr" defTabSz="91440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 algn="ctr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baseline="0">
                <a:solidFill>
                  <a:schemeClr val="tx1">
                    <a:tint val="75000"/>
                  </a:schemeClr>
                </a:solidFill>
              </a:defRPr>
            </a:lvl5pPr>
            <a:lvl6pPr indent="0" algn="ctr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indent="0" algn="ctr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indent="0" algn="ctr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indent="0" algn="ctr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en-US" dirty="0">
                <a:solidFill>
                  <a:srgbClr val="292934"/>
                </a:solidFill>
              </a:rPr>
              <a:t>Niranjan </a:t>
            </a:r>
            <a:r>
              <a:rPr lang="en-US" dirty="0" smtClean="0">
                <a:solidFill>
                  <a:srgbClr val="292934"/>
                </a:solidFill>
              </a:rPr>
              <a:t>Balasubramanian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University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of Washington</a:t>
            </a:r>
          </a:p>
        </p:txBody>
      </p:sp>
    </p:spTree>
    <p:extLst>
      <p:ext uri="{BB962C8B-B14F-4D97-AF65-F5344CB8AC3E}">
        <p14:creationId xmlns:p14="http://schemas.microsoft.com/office/powerpoint/2010/main" val="46248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Relation extraction </a:t>
            </a:r>
            <a:r>
              <a:rPr lang="en-US" dirty="0" smtClean="0">
                <a:sym typeface="Wingdings"/>
              </a:rPr>
              <a:t> Open Relation Extraction</a:t>
            </a: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Schema extraction  Open Schema Extraction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70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Bottlenecks in relation extraction</a:t>
            </a:r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735840"/>
              </p:ext>
            </p:extLst>
          </p:nvPr>
        </p:nvGraphicFramePr>
        <p:xfrm>
          <a:off x="5450267" y="1502767"/>
          <a:ext cx="3023360" cy="155465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511680"/>
                <a:gridCol w="1511680"/>
              </a:tblGrid>
              <a:tr h="38866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employed</a:t>
                      </a:r>
                      <a:r>
                        <a:rPr lang="en-US" baseline="0" dirty="0" smtClean="0"/>
                        <a:t> by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539864"/>
              </p:ext>
            </p:extLst>
          </p:nvPr>
        </p:nvGraphicFramePr>
        <p:xfrm>
          <a:off x="5721160" y="2307934"/>
          <a:ext cx="3023360" cy="1554656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511680"/>
                <a:gridCol w="1511680"/>
              </a:tblGrid>
              <a:tr h="38866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acquired</a:t>
                      </a:r>
                      <a:r>
                        <a:rPr lang="en-US" baseline="0" dirty="0" smtClean="0"/>
                        <a:t> by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201551"/>
              </p:ext>
            </p:extLst>
          </p:nvPr>
        </p:nvGraphicFramePr>
        <p:xfrm>
          <a:off x="6018105" y="3094360"/>
          <a:ext cx="3023360" cy="1554656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511680"/>
                <a:gridCol w="1511680"/>
              </a:tblGrid>
              <a:tr h="38866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president</a:t>
                      </a:r>
                      <a:r>
                        <a:rPr lang="en-US" baseline="0" dirty="0" smtClean="0"/>
                        <a:t> of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57200" y="2413556"/>
            <a:ext cx="462331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Extractors learned for each relation from labeled training examples.</a:t>
            </a:r>
          </a:p>
          <a:p>
            <a:endParaRPr lang="en-US" sz="2000" dirty="0"/>
          </a:p>
          <a:p>
            <a:r>
              <a:rPr lang="en-US" dirty="0" smtClean="0"/>
              <a:t>[Kim </a:t>
            </a:r>
            <a:r>
              <a:rPr lang="en-US" dirty="0"/>
              <a:t>and Moldovan, </a:t>
            </a:r>
            <a:r>
              <a:rPr lang="en-US" dirty="0" smtClean="0"/>
              <a:t>1993]</a:t>
            </a:r>
          </a:p>
          <a:p>
            <a:r>
              <a:rPr lang="en-US" dirty="0" smtClean="0"/>
              <a:t>[Riloff</a:t>
            </a:r>
            <a:r>
              <a:rPr lang="en-US" dirty="0"/>
              <a:t>, </a:t>
            </a:r>
            <a:r>
              <a:rPr lang="en-US" dirty="0" smtClean="0"/>
              <a:t>1996]</a:t>
            </a:r>
          </a:p>
          <a:p>
            <a:r>
              <a:rPr lang="en-US" dirty="0" smtClean="0"/>
              <a:t>[Soderland</a:t>
            </a:r>
            <a:r>
              <a:rPr lang="en-US" dirty="0"/>
              <a:t>, </a:t>
            </a:r>
            <a:r>
              <a:rPr lang="en-US" dirty="0" smtClean="0"/>
              <a:t>1999]</a:t>
            </a:r>
            <a:endParaRPr lang="en-US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7580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Bottlenecks in relation extraction</a:t>
            </a:r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765959"/>
              </p:ext>
            </p:extLst>
          </p:nvPr>
        </p:nvGraphicFramePr>
        <p:xfrm>
          <a:off x="5450267" y="1502767"/>
          <a:ext cx="3023360" cy="155465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511680"/>
                <a:gridCol w="1511680"/>
              </a:tblGrid>
              <a:tr h="38866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employed</a:t>
                      </a:r>
                      <a:r>
                        <a:rPr lang="en-US" baseline="0" dirty="0" smtClean="0"/>
                        <a:t> by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090062"/>
              </p:ext>
            </p:extLst>
          </p:nvPr>
        </p:nvGraphicFramePr>
        <p:xfrm>
          <a:off x="5721160" y="2307934"/>
          <a:ext cx="3023360" cy="1554656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511680"/>
                <a:gridCol w="1511680"/>
              </a:tblGrid>
              <a:tr h="38866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acquired</a:t>
                      </a:r>
                      <a:r>
                        <a:rPr lang="en-US" baseline="0" dirty="0" smtClean="0"/>
                        <a:t> by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862190"/>
              </p:ext>
            </p:extLst>
          </p:nvPr>
        </p:nvGraphicFramePr>
        <p:xfrm>
          <a:off x="6018105" y="3094360"/>
          <a:ext cx="3023360" cy="1554656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511680"/>
                <a:gridCol w="1511680"/>
              </a:tblGrid>
              <a:tr h="38866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president</a:t>
                      </a:r>
                      <a:r>
                        <a:rPr lang="en-US" baseline="0" dirty="0" smtClean="0"/>
                        <a:t> of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36308" y="1502767"/>
            <a:ext cx="484366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many such relations exist?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Where do these relations come from?</a:t>
            </a:r>
          </a:p>
          <a:p>
            <a:r>
              <a:rPr lang="en-US" dirty="0" smtClean="0"/>
              <a:t>	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How to obtain necessary resources?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these operate at web scale?</a:t>
            </a:r>
          </a:p>
        </p:txBody>
      </p:sp>
    </p:spTree>
    <p:extLst>
      <p:ext uri="{BB962C8B-B14F-4D97-AF65-F5344CB8AC3E}">
        <p14:creationId xmlns:p14="http://schemas.microsoft.com/office/powerpoint/2010/main" val="3369889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Information Extraction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47810" y="2218068"/>
            <a:ext cx="773899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Domain independence </a:t>
            </a:r>
          </a:p>
          <a:p>
            <a:r>
              <a:rPr lang="en-US" dirty="0" smtClean="0"/>
              <a:t>Training for each domain/relation is not feasible.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Coherence</a:t>
            </a:r>
          </a:p>
          <a:p>
            <a:r>
              <a:rPr lang="en-US" dirty="0" smtClean="0"/>
              <a:t>Readability is important for human interaction.</a:t>
            </a:r>
          </a:p>
          <a:p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Scalability</a:t>
            </a:r>
          </a:p>
          <a:p>
            <a:r>
              <a:rPr lang="en-US" dirty="0" smtClean="0"/>
              <a:t>Need to process enormous number of documents.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04458" y="5660974"/>
            <a:ext cx="655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[Etzioni et al., 2003], [</a:t>
            </a:r>
            <a:r>
              <a:rPr lang="en-US" dirty="0" err="1" smtClean="0"/>
              <a:t>Banko</a:t>
            </a:r>
            <a:r>
              <a:rPr lang="en-US" dirty="0" smtClean="0"/>
              <a:t> et al., 2007], [Fader et al., 2011]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4976"/>
            <a:ext cx="9144000" cy="43093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Information Extraction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41437"/>
            <a:ext cx="8458200" cy="12493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Extracting information from natural language text</a:t>
            </a:r>
          </a:p>
          <a:p>
            <a:pPr>
              <a:buNone/>
            </a:pPr>
            <a:r>
              <a:rPr lang="en-US" dirty="0" smtClean="0"/>
              <a:t>	for </a:t>
            </a:r>
            <a:r>
              <a:rPr lang="en-US" i="1" dirty="0" smtClean="0"/>
              <a:t>all</a:t>
            </a:r>
            <a:r>
              <a:rPr lang="en-US" dirty="0" smtClean="0"/>
              <a:t> relations in </a:t>
            </a:r>
            <a:r>
              <a:rPr lang="en-US" i="1" dirty="0" smtClean="0"/>
              <a:t>all</a:t>
            </a:r>
            <a:r>
              <a:rPr lang="en-US" dirty="0" smtClean="0"/>
              <a:t> domains in a </a:t>
            </a:r>
            <a:r>
              <a:rPr lang="en-US" i="1" dirty="0" smtClean="0"/>
              <a:t>few</a:t>
            </a:r>
            <a:r>
              <a:rPr lang="en-US" dirty="0" smtClean="0"/>
              <a:t> passes.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408" y="3957038"/>
            <a:ext cx="3748992" cy="26672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0156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Event Schemas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750327"/>
              </p:ext>
            </p:extLst>
          </p:nvPr>
        </p:nvGraphicFramePr>
        <p:xfrm>
          <a:off x="5573985" y="1896242"/>
          <a:ext cx="2795756" cy="1554656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397878"/>
                <a:gridCol w="1397878"/>
              </a:tblGrid>
              <a:tr h="388664">
                <a:tc>
                  <a:txBody>
                    <a:bodyPr/>
                    <a:lstStyle/>
                    <a:p>
                      <a:r>
                        <a:rPr lang="en-US" dirty="0" smtClean="0"/>
                        <a:t>Arson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268434"/>
              </p:ext>
            </p:extLst>
          </p:nvPr>
        </p:nvGraphicFramePr>
        <p:xfrm>
          <a:off x="5787696" y="2474314"/>
          <a:ext cx="2795756" cy="1554656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97878"/>
                <a:gridCol w="1397878"/>
              </a:tblGrid>
              <a:tr h="388664">
                <a:tc>
                  <a:txBody>
                    <a:bodyPr/>
                    <a:lstStyle/>
                    <a:p>
                      <a:r>
                        <a:rPr lang="en-US" dirty="0" smtClean="0"/>
                        <a:t>Arrests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52334"/>
              </p:ext>
            </p:extLst>
          </p:nvPr>
        </p:nvGraphicFramePr>
        <p:xfrm>
          <a:off x="6097751" y="2936328"/>
          <a:ext cx="2795756" cy="155465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97878"/>
                <a:gridCol w="1397878"/>
              </a:tblGrid>
              <a:tr h="388664">
                <a:tc>
                  <a:txBody>
                    <a:bodyPr/>
                    <a:lstStyle/>
                    <a:p>
                      <a:r>
                        <a:rPr lang="en-US" dirty="0" smtClean="0"/>
                        <a:t>Bombing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604322"/>
              </p:ext>
            </p:extLst>
          </p:nvPr>
        </p:nvGraphicFramePr>
        <p:xfrm>
          <a:off x="6348244" y="3380826"/>
          <a:ext cx="2795756" cy="1554656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397878"/>
                <a:gridCol w="1397878"/>
              </a:tblGrid>
              <a:tr h="388664">
                <a:tc>
                  <a:txBody>
                    <a:bodyPr/>
                    <a:lstStyle/>
                    <a:p>
                      <a:r>
                        <a:rPr lang="en-US" dirty="0" smtClean="0"/>
                        <a:t>Lawsuits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r>
                        <a:rPr lang="en-US" dirty="0" smtClean="0"/>
                        <a:t>defendant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r>
                        <a:rPr lang="en-US" dirty="0" smtClean="0"/>
                        <a:t>plaintiff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r>
                        <a:rPr lang="en-US" dirty="0" smtClean="0"/>
                        <a:t>judge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6599" y="1876827"/>
            <a:ext cx="484366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many such schemas exist?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Where do these schemas come from?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How to obtain necessary resources?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Can these operate at web scale?</a:t>
            </a:r>
          </a:p>
        </p:txBody>
      </p:sp>
    </p:spTree>
    <p:extLst>
      <p:ext uri="{BB962C8B-B14F-4D97-AF65-F5344CB8AC3E}">
        <p14:creationId xmlns:p14="http://schemas.microsoft.com/office/powerpoint/2010/main" val="3361040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11307" y="3137847"/>
            <a:ext cx="8229600" cy="1165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dirty="0" smtClean="0"/>
          </a:p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A set of </a:t>
            </a:r>
            <a:r>
              <a:rPr lang="en-US" b="1" dirty="0" smtClean="0"/>
              <a:t>actors</a:t>
            </a:r>
            <a:r>
              <a:rPr lang="en-US" dirty="0" smtClean="0"/>
              <a:t> and the </a:t>
            </a:r>
            <a:r>
              <a:rPr lang="en-US" b="1" dirty="0" smtClean="0"/>
              <a:t>roles</a:t>
            </a:r>
            <a:r>
              <a:rPr lang="en-US" dirty="0" smtClean="0"/>
              <a:t> they participate in.</a:t>
            </a:r>
          </a:p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54112" y="2381002"/>
            <a:ext cx="3660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Example</a:t>
            </a:r>
            <a:endParaRPr lang="en-US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2554111" y="3103623"/>
            <a:ext cx="3673330" cy="3202338"/>
            <a:chOff x="1828608" y="3253786"/>
            <a:chExt cx="3673330" cy="320233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2857" y="4401272"/>
              <a:ext cx="789081" cy="81517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608" y="3253786"/>
              <a:ext cx="922919" cy="99278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6033" y="4636819"/>
              <a:ext cx="855494" cy="69215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2737" y="5625727"/>
              <a:ext cx="711374" cy="83039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086854" y="3431389"/>
              <a:ext cx="12379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arrest</a:t>
              </a:r>
            </a:p>
            <a:p>
              <a:pPr algn="ctr"/>
              <a:r>
                <a:rPr lang="en-US" dirty="0" smtClean="0"/>
                <a:t>charge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86854" y="4636819"/>
              <a:ext cx="1237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sentence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86854" y="5849037"/>
              <a:ext cx="1237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represent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0260" y="5625727"/>
              <a:ext cx="789081" cy="81517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0260" y="3262543"/>
              <a:ext cx="789081" cy="815177"/>
            </a:xfrm>
            <a:prstGeom prst="rect">
              <a:avLst/>
            </a:prstGeom>
          </p:spPr>
        </p:pic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16</a:t>
            </a:fld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Schemas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90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2 0.08904 L -0.00712 -0.3043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043174"/>
            <a:ext cx="8229600" cy="1165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dirty="0" smtClean="0"/>
          </a:p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A set of </a:t>
            </a:r>
            <a:r>
              <a:rPr lang="en-US" b="1" dirty="0" smtClean="0"/>
              <a:t>actors</a:t>
            </a:r>
            <a:r>
              <a:rPr lang="en-US" dirty="0" smtClean="0"/>
              <a:t> and the </a:t>
            </a:r>
            <a:r>
              <a:rPr lang="en-US" b="1" dirty="0" smtClean="0"/>
              <a:t>roles</a:t>
            </a:r>
            <a:r>
              <a:rPr lang="en-US" dirty="0" smtClean="0"/>
              <a:t> they participate in.</a:t>
            </a:r>
          </a:p>
          <a:p>
            <a:pPr algn="ctr"/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437960" y="4398788"/>
            <a:ext cx="5776884" cy="932196"/>
            <a:chOff x="437960" y="4398788"/>
            <a:chExt cx="5776884" cy="932196"/>
          </a:xfrm>
        </p:grpSpPr>
        <p:sp>
          <p:nvSpPr>
            <p:cNvPr id="19" name="TextBox 18"/>
            <p:cNvSpPr txBox="1"/>
            <p:nvPr/>
          </p:nvSpPr>
          <p:spPr>
            <a:xfrm>
              <a:off x="3812357" y="4486656"/>
              <a:ext cx="1237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sentence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37960" y="4398788"/>
              <a:ext cx="3044680" cy="932196"/>
              <a:chOff x="437960" y="4398788"/>
              <a:chExt cx="3044680" cy="932196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2568240" y="4398788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A3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37960" y="4407654"/>
                <a:ext cx="20177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 smtClean="0">
                    <a:solidFill>
                      <a:srgbClr val="7F7F7F"/>
                    </a:solidFill>
                  </a:rPr>
                  <a:t>Judge </a:t>
                </a:r>
              </a:p>
              <a:p>
                <a:pPr algn="r"/>
                <a:r>
                  <a:rPr lang="en-US" dirty="0" smtClean="0">
                    <a:solidFill>
                      <a:srgbClr val="7F7F7F"/>
                    </a:solidFill>
                  </a:rPr>
                  <a:t>US </a:t>
                </a:r>
                <a:r>
                  <a:rPr lang="en-US" dirty="0">
                    <a:solidFill>
                      <a:srgbClr val="7F7F7F"/>
                    </a:solidFill>
                  </a:rPr>
                  <a:t>District </a:t>
                </a:r>
                <a:r>
                  <a:rPr lang="en-US" dirty="0" smtClean="0">
                    <a:solidFill>
                      <a:srgbClr val="7F7F7F"/>
                    </a:solidFill>
                  </a:rPr>
                  <a:t>Judge </a:t>
                </a:r>
              </a:p>
              <a:p>
                <a:pPr algn="r"/>
                <a:r>
                  <a:rPr lang="en-US" dirty="0" smtClean="0">
                    <a:solidFill>
                      <a:srgbClr val="7F7F7F"/>
                    </a:solidFill>
                  </a:rPr>
                  <a:t>…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5300444" y="4398788"/>
              <a:ext cx="9144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A2</a:t>
              </a:r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05470" y="5607983"/>
            <a:ext cx="5909374" cy="923330"/>
            <a:chOff x="305470" y="5607983"/>
            <a:chExt cx="5909374" cy="923330"/>
          </a:xfrm>
        </p:grpSpPr>
        <p:sp>
          <p:nvSpPr>
            <p:cNvPr id="20" name="TextBox 19"/>
            <p:cNvSpPr txBox="1"/>
            <p:nvPr/>
          </p:nvSpPr>
          <p:spPr>
            <a:xfrm>
              <a:off x="3812357" y="5698874"/>
              <a:ext cx="1237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represent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300444" y="5611006"/>
              <a:ext cx="9144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A2</a:t>
              </a:r>
              <a:endParaRPr lang="en-US" dirty="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05470" y="5607983"/>
              <a:ext cx="3177170" cy="923330"/>
              <a:chOff x="305470" y="5607983"/>
              <a:chExt cx="3177170" cy="92333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568240" y="5611006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A4</a:t>
                </a:r>
                <a:endParaRPr lang="en-US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5470" y="5607983"/>
                <a:ext cx="215022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7F7F7F"/>
                    </a:solidFill>
                  </a:rPr>
                  <a:t>Ben </a:t>
                </a:r>
                <a:r>
                  <a:rPr lang="en-US" dirty="0" smtClean="0">
                    <a:solidFill>
                      <a:srgbClr val="7F7F7F"/>
                    </a:solidFill>
                  </a:rPr>
                  <a:t>Coates Attorney Morgan</a:t>
                </a:r>
              </a:p>
              <a:p>
                <a:pPr algn="r"/>
                <a:r>
                  <a:rPr lang="en-US" dirty="0" smtClean="0">
                    <a:solidFill>
                      <a:srgbClr val="7F7F7F"/>
                    </a:solidFill>
                  </a:rPr>
                  <a:t>…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668360" y="2598517"/>
            <a:ext cx="6917526" cy="436449"/>
            <a:chOff x="668360" y="2598517"/>
            <a:chExt cx="6917526" cy="436449"/>
          </a:xfrm>
        </p:grpSpPr>
        <p:sp>
          <p:nvSpPr>
            <p:cNvPr id="14" name="Rectangle 13"/>
            <p:cNvSpPr/>
            <p:nvPr/>
          </p:nvSpPr>
          <p:spPr>
            <a:xfrm>
              <a:off x="2554112" y="2601334"/>
              <a:ext cx="7874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Actor</a:t>
              </a:r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408787" y="2598517"/>
              <a:ext cx="7874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Actor</a:t>
              </a:r>
              <a:endParaRPr lang="en-US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668360" y="3034966"/>
              <a:ext cx="691752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3873067" y="2601334"/>
              <a:ext cx="10952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Relation</a:t>
              </a: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57200" y="3182003"/>
            <a:ext cx="8686800" cy="923330"/>
            <a:chOff x="457200" y="3182003"/>
            <a:chExt cx="8686800" cy="923330"/>
          </a:xfrm>
        </p:grpSpPr>
        <p:grpSp>
          <p:nvGrpSpPr>
            <p:cNvPr id="36" name="Group 35"/>
            <p:cNvGrpSpPr/>
            <p:nvPr/>
          </p:nvGrpSpPr>
          <p:grpSpPr>
            <a:xfrm>
              <a:off x="457200" y="3182003"/>
              <a:ext cx="5757644" cy="923330"/>
              <a:chOff x="457200" y="3182003"/>
              <a:chExt cx="5757644" cy="92333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3812357" y="3281226"/>
                <a:ext cx="12379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arrest</a:t>
                </a:r>
              </a:p>
              <a:p>
                <a:pPr algn="ctr"/>
                <a:r>
                  <a:rPr lang="en-US" dirty="0" smtClean="0"/>
                  <a:t>charge</a:t>
                </a:r>
                <a:endParaRPr lang="en-US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300444" y="3182003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A2</a:t>
                </a:r>
                <a:endParaRPr lang="en-US" dirty="0"/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457200" y="3182003"/>
                <a:ext cx="3011312" cy="923330"/>
                <a:chOff x="457200" y="3182003"/>
                <a:chExt cx="3011312" cy="92333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2554112" y="3182003"/>
                  <a:ext cx="914400" cy="914400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A1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457200" y="3182003"/>
                  <a:ext cx="1998497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Police</a:t>
                  </a:r>
                </a:p>
                <a:p>
                  <a:pPr algn="r"/>
                  <a:r>
                    <a:rPr lang="en-US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FBI </a:t>
                  </a:r>
                </a:p>
                <a:p>
                  <a:pPr algn="r"/>
                  <a:r>
                    <a:rPr lang="en-US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 …</a:t>
                  </a:r>
                  <a:endParaRPr lang="en-US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40" name="TextBox 39"/>
            <p:cNvSpPr txBox="1"/>
            <p:nvPr/>
          </p:nvSpPr>
          <p:spPr>
            <a:xfrm>
              <a:off x="6371598" y="3182003"/>
              <a:ext cx="277240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F7F7F"/>
                  </a:solidFill>
                </a:rPr>
                <a:t>John </a:t>
              </a:r>
              <a:r>
                <a:rPr lang="en-US" dirty="0" err="1" smtClean="0">
                  <a:solidFill>
                    <a:srgbClr val="7F7F7F"/>
                  </a:solidFill>
                </a:rPr>
                <a:t>Gotti</a:t>
              </a:r>
              <a:r>
                <a:rPr lang="en-US" dirty="0" smtClean="0">
                  <a:solidFill>
                    <a:srgbClr val="7F7F7F"/>
                  </a:solidFill>
                </a:rPr>
                <a:t> </a:t>
              </a:r>
            </a:p>
            <a:p>
              <a:r>
                <a:rPr lang="en-US" dirty="0" smtClean="0">
                  <a:solidFill>
                    <a:srgbClr val="7F7F7F"/>
                  </a:solidFill>
                </a:rPr>
                <a:t>man</a:t>
              </a:r>
            </a:p>
            <a:p>
              <a:r>
                <a:rPr lang="en-US" dirty="0" smtClean="0">
                  <a:solidFill>
                    <a:srgbClr val="7F7F7F"/>
                  </a:solidFill>
                </a:rPr>
                <a:t> …</a:t>
              </a:r>
              <a:endParaRPr lang="en-US" dirty="0">
                <a:solidFill>
                  <a:srgbClr val="7F7F7F"/>
                </a:solidFill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17</a:t>
            </a:fld>
            <a:endParaRPr lang="en-US"/>
          </a:p>
        </p:txBody>
      </p:sp>
      <p:sp>
        <p:nvSpPr>
          <p:cNvPr id="37" name="Title 13"/>
          <p:cNvSpPr>
            <a:spLocks noGrp="1"/>
          </p:cNvSpPr>
          <p:nvPr>
            <p:ph type="title"/>
          </p:nvPr>
        </p:nvSpPr>
        <p:spPr>
          <a:xfrm>
            <a:off x="457200" y="62463"/>
            <a:ext cx="8229600" cy="990600"/>
          </a:xfrm>
        </p:spPr>
        <p:txBody>
          <a:bodyPr/>
          <a:lstStyle/>
          <a:p>
            <a:r>
              <a:rPr lang="en-US" dirty="0" smtClean="0"/>
              <a:t>Event Schemas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668360" y="4223482"/>
            <a:ext cx="6917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68360" y="5481392"/>
            <a:ext cx="6917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68360" y="2468769"/>
            <a:ext cx="6917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46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1587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Templates for information extraction </a:t>
            </a:r>
          </a:p>
          <a:p>
            <a:pPr marL="0" indent="0">
              <a:buNone/>
            </a:pPr>
            <a:r>
              <a:rPr lang="en-US" sz="2000" dirty="0" smtClean="0"/>
              <a:t>   [Patwardhan and Riloff, EMNLP 2009]</a:t>
            </a:r>
          </a:p>
          <a:p>
            <a:pPr marL="274320" lvl="1" indent="0">
              <a:buNone/>
            </a:pPr>
            <a:r>
              <a:rPr lang="en-US" dirty="0" smtClean="0"/>
              <a:t> </a:t>
            </a:r>
          </a:p>
          <a:p>
            <a:r>
              <a:rPr lang="en-US" sz="2000" dirty="0" smtClean="0"/>
              <a:t>As world-knowledge for co-reference  </a:t>
            </a:r>
          </a:p>
          <a:p>
            <a:pPr marL="0" indent="0">
              <a:buNone/>
            </a:pPr>
            <a:r>
              <a:rPr lang="en-US" sz="2000" dirty="0" smtClean="0"/>
              <a:t>  [Irwin et al, CoNLL 2011]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Summarization 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[TAC Summarization, 2010]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890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 work</a:t>
            </a:r>
          </a:p>
          <a:p>
            <a:pPr lvl="1"/>
            <a:r>
              <a:rPr lang="en-US" dirty="0" smtClean="0"/>
              <a:t>Coherence issues</a:t>
            </a:r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dirty="0" smtClean="0"/>
              <a:t>Our approach</a:t>
            </a:r>
          </a:p>
          <a:p>
            <a:pPr lvl="1"/>
            <a:r>
              <a:rPr lang="en-US" dirty="0" smtClean="0"/>
              <a:t>Representation</a:t>
            </a:r>
          </a:p>
          <a:p>
            <a:pPr lvl="1"/>
            <a:r>
              <a:rPr lang="en-US" dirty="0" smtClean="0"/>
              <a:t>Rel-grams </a:t>
            </a:r>
          </a:p>
          <a:p>
            <a:pPr lvl="1"/>
            <a:r>
              <a:rPr lang="en-US" dirty="0" smtClean="0"/>
              <a:t>Finding related tuples</a:t>
            </a:r>
          </a:p>
          <a:p>
            <a:pPr lvl="1"/>
            <a:r>
              <a:rPr lang="en-US" dirty="0" smtClean="0"/>
              <a:t>Building schemas	</a:t>
            </a:r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dirty="0" smtClean="0"/>
              <a:t>Evaluation</a:t>
            </a:r>
          </a:p>
          <a:p>
            <a:pPr lvl="1"/>
            <a:r>
              <a:rPr lang="en-US" dirty="0" smtClean="0"/>
              <a:t>Mechanical Turk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54205" y="6107668"/>
            <a:ext cx="6787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Balasubramanian et al., EMNLP 2013 and AKBC-WEKEX 2012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47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4898487" y="3190186"/>
            <a:ext cx="4014087" cy="883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92934"/>
                </a:solidFill>
              </a:rPr>
              <a:t>Mausam</a:t>
            </a: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Indian Institute of Technology, Delhi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4898487" y="5065100"/>
            <a:ext cx="4245513" cy="8832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92934"/>
                </a:solidFill>
              </a:rPr>
              <a:t>Oren Etzioni</a:t>
            </a: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Director</a:t>
            </a: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Allen Institute of Artificial Intelligence (AI2)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4898487" y="1484643"/>
            <a:ext cx="3808921" cy="883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algn="ctr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algn="ctr" defTabSz="91440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 algn="ctr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algn="ctr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baseline="0">
                <a:solidFill>
                  <a:schemeClr val="tx1">
                    <a:tint val="75000"/>
                  </a:schemeClr>
                </a:solidFill>
              </a:defRPr>
            </a:lvl5pPr>
            <a:lvl6pPr indent="0" algn="ctr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indent="0" algn="ctr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indent="0" algn="ctr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indent="0" algn="ctr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>
                <a:solidFill>
                  <a:srgbClr val="292934"/>
                </a:solidFill>
              </a:rPr>
              <a:t>Stephen Soderland</a:t>
            </a:r>
          </a:p>
          <a:p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University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of Washington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62463"/>
            <a:ext cx="8229600" cy="990600"/>
          </a:xfrm>
        </p:spPr>
        <p:txBody>
          <a:bodyPr/>
          <a:lstStyle/>
          <a:p>
            <a:r>
              <a:rPr lang="en-US" dirty="0" smtClean="0"/>
              <a:t>Collaborators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578" y="1399487"/>
            <a:ext cx="1621853" cy="13611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42" y="2993791"/>
            <a:ext cx="1372828" cy="164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843" y="4855490"/>
            <a:ext cx="1372828" cy="153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7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11587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Manually authored e.g.. MUC Templates</a:t>
            </a:r>
          </a:p>
          <a:p>
            <a:pPr lvl="1"/>
            <a:r>
              <a:rPr lang="en-US" dirty="0" smtClean="0"/>
              <a:t>Laborious</a:t>
            </a:r>
          </a:p>
          <a:p>
            <a:pPr lvl="1"/>
            <a:r>
              <a:rPr lang="en-US" dirty="0" smtClean="0"/>
              <a:t>Limited domains.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sz="2000" dirty="0" smtClean="0"/>
              <a:t>Automatically induced from text. </a:t>
            </a:r>
          </a:p>
          <a:p>
            <a:pPr lvl="1"/>
            <a:r>
              <a:rPr lang="en-US" dirty="0" smtClean="0"/>
              <a:t>Narrative schemas 	 [Chambers and Jurafsky, 2009]</a:t>
            </a:r>
          </a:p>
          <a:p>
            <a:pPr lvl="1"/>
            <a:r>
              <a:rPr lang="en-US" dirty="0" smtClean="0"/>
              <a:t>Event templates 	 [C &amp; J, 2011] and [Chambers, 2013]</a:t>
            </a:r>
          </a:p>
          <a:p>
            <a:pPr lvl="1"/>
            <a:r>
              <a:rPr lang="en-US" dirty="0" smtClean="0"/>
              <a:t>Probabilistic Frames [Cheung et al., 2013]</a:t>
            </a:r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sz="2000" dirty="0" smtClean="0"/>
              <a:t>	</a:t>
            </a:r>
          </a:p>
          <a:p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51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120201" y="4441596"/>
            <a:ext cx="5185932" cy="2153554"/>
            <a:chOff x="1806724" y="4574275"/>
            <a:chExt cx="5185932" cy="215355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0845" y="5066018"/>
              <a:ext cx="1661811" cy="1661811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1806724" y="4574275"/>
              <a:ext cx="1830521" cy="2153554"/>
              <a:chOff x="3276600" y="4574275"/>
              <a:chExt cx="1830521" cy="2153554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600" y="4574275"/>
                <a:ext cx="1830521" cy="2153554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3413851" y="6595150"/>
                <a:ext cx="1543061" cy="1326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4842" y="4704347"/>
              <a:ext cx="1594837" cy="1395482"/>
            </a:xfrm>
            <a:prstGeom prst="rect">
              <a:avLst/>
            </a:prstGeom>
          </p:spPr>
        </p:pic>
      </p:grp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21</a:t>
            </a:fld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6049336" y="1326421"/>
            <a:ext cx="2958532" cy="2282528"/>
            <a:chOff x="6049336" y="1326421"/>
            <a:chExt cx="2958532" cy="228252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18787" y="1447373"/>
              <a:ext cx="789081" cy="81517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49336" y="1326421"/>
              <a:ext cx="922919" cy="99278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80998" y="2868570"/>
              <a:ext cx="855494" cy="692155"/>
            </a:xfrm>
            <a:prstGeom prst="rect">
              <a:avLst/>
            </a:prstGeom>
          </p:spPr>
        </p:pic>
        <p:cxnSp>
          <p:nvCxnSpPr>
            <p:cNvPr id="17" name="Straight Connector 16"/>
            <p:cNvCxnSpPr>
              <a:endCxn id="14" idx="1"/>
            </p:cNvCxnSpPr>
            <p:nvPr/>
          </p:nvCxnSpPr>
          <p:spPr>
            <a:xfrm>
              <a:off x="7070726" y="1854961"/>
              <a:ext cx="1148061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508745" y="2427326"/>
              <a:ext cx="0" cy="376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7070726" y="2319202"/>
              <a:ext cx="1385967" cy="7350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82926" y="2778552"/>
              <a:ext cx="711374" cy="830397"/>
            </a:xfrm>
            <a:prstGeom prst="rect">
              <a:avLst/>
            </a:prstGeom>
          </p:spPr>
        </p:pic>
        <p:cxnSp>
          <p:nvCxnSpPr>
            <p:cNvPr id="31" name="Straight Connector 30"/>
            <p:cNvCxnSpPr/>
            <p:nvPr/>
          </p:nvCxnSpPr>
          <p:spPr>
            <a:xfrm>
              <a:off x="8718998" y="2395176"/>
              <a:ext cx="0" cy="3512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7070726" y="3193752"/>
              <a:ext cx="1148061" cy="208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itle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Schemas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3499" y="1447373"/>
            <a:ext cx="2567158" cy="19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62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37960" y="1693579"/>
            <a:ext cx="5392898" cy="258532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Method: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Extract (subj-verb) and (verb-obj) pairs that have a co-referrent entity.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Compute PMI for pairs based on co-occurrence.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For each verb, cluster the top dependency pairs using a greedy 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39846" y="4637071"/>
            <a:ext cx="5392898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Pros: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Fully automatic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Scales to arbitrary domains</a:t>
            </a:r>
          </a:p>
          <a:p>
            <a:endParaRPr lang="en-US" dirty="0" smtClean="0"/>
          </a:p>
          <a:p>
            <a:r>
              <a:rPr lang="en-US" dirty="0" smtClean="0"/>
              <a:t>Cons: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Coherence issues!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22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6049336" y="1326421"/>
            <a:ext cx="2958532" cy="2282528"/>
            <a:chOff x="6049336" y="1326421"/>
            <a:chExt cx="2958532" cy="228252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8787" y="1447373"/>
              <a:ext cx="789081" cy="81517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9336" y="1326421"/>
              <a:ext cx="922919" cy="99278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0998" y="2868570"/>
              <a:ext cx="855494" cy="692155"/>
            </a:xfrm>
            <a:prstGeom prst="rect">
              <a:avLst/>
            </a:prstGeom>
          </p:spPr>
        </p:pic>
        <p:cxnSp>
          <p:nvCxnSpPr>
            <p:cNvPr id="25" name="Straight Connector 24"/>
            <p:cNvCxnSpPr>
              <a:endCxn id="22" idx="1"/>
            </p:cNvCxnSpPr>
            <p:nvPr/>
          </p:nvCxnSpPr>
          <p:spPr>
            <a:xfrm>
              <a:off x="7070726" y="1854961"/>
              <a:ext cx="1148061" cy="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508745" y="2427326"/>
              <a:ext cx="0" cy="376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7070726" y="2319202"/>
              <a:ext cx="1385967" cy="7350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82926" y="2778552"/>
              <a:ext cx="711374" cy="830397"/>
            </a:xfrm>
            <a:prstGeom prst="rect">
              <a:avLst/>
            </a:prstGeom>
          </p:spPr>
        </p:pic>
        <p:cxnSp>
          <p:nvCxnSpPr>
            <p:cNvPr id="29" name="Straight Connector 28"/>
            <p:cNvCxnSpPr/>
            <p:nvPr/>
          </p:nvCxnSpPr>
          <p:spPr>
            <a:xfrm>
              <a:off x="8718998" y="2395176"/>
              <a:ext cx="0" cy="3512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7070726" y="3193752"/>
              <a:ext cx="1148061" cy="2089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Narrative Schemas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260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23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669516" y="3796675"/>
            <a:ext cx="201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4" name="Title 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Distinct Events</a:t>
            </a:r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1304102" y="1440988"/>
            <a:ext cx="6383344" cy="4932855"/>
            <a:chOff x="1304102" y="1440988"/>
            <a:chExt cx="6383344" cy="4932855"/>
          </a:xfrm>
        </p:grpSpPr>
        <p:sp>
          <p:nvSpPr>
            <p:cNvPr id="35" name="TextBox 34"/>
            <p:cNvSpPr txBox="1"/>
            <p:nvPr/>
          </p:nvSpPr>
          <p:spPr>
            <a:xfrm>
              <a:off x="1304102" y="1911949"/>
              <a:ext cx="12177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008000"/>
                  </a:solidFill>
                </a:rPr>
                <a:t>infection</a:t>
              </a:r>
            </a:p>
            <a:p>
              <a:pPr algn="r"/>
              <a:r>
                <a:rPr lang="en-US" b="1" dirty="0" smtClean="0">
                  <a:solidFill>
                    <a:srgbClr val="FF6600"/>
                  </a:solidFill>
                </a:rPr>
                <a:t>fire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437743" y="1911949"/>
              <a:ext cx="12329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8000"/>
                  </a:solidFill>
                </a:rPr>
                <a:t>disease</a:t>
              </a: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2620257" y="1440988"/>
              <a:ext cx="3642120" cy="372149"/>
              <a:chOff x="2554112" y="2598517"/>
              <a:chExt cx="3642120" cy="372149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2554112" y="2601334"/>
                <a:ext cx="787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Actor</a:t>
                </a:r>
                <a:endParaRPr lang="en-US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408787" y="2598517"/>
                <a:ext cx="787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Actor</a:t>
                </a:r>
                <a:endParaRPr lang="en-US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873067" y="2601334"/>
                <a:ext cx="1095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Relation</a:t>
                </a:r>
                <a:endParaRPr lang="en-US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3878502" y="3393427"/>
              <a:ext cx="1237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spread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47977" y="3084462"/>
              <a:ext cx="9144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80552" y="4564680"/>
              <a:ext cx="1237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broke out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620257" y="4311075"/>
              <a:ext cx="9144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A1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620257" y="3100537"/>
              <a:ext cx="914400" cy="9144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A2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620257" y="1972434"/>
              <a:ext cx="9144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78502" y="2243751"/>
              <a:ext cx="12379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caused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347977" y="1972434"/>
              <a:ext cx="914400" cy="9144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A2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304102" y="3135768"/>
              <a:ext cx="1217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008000"/>
                  </a:solidFill>
                </a:rPr>
                <a:t>disease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304102" y="4311075"/>
              <a:ext cx="12177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008000"/>
                  </a:solidFill>
                </a:rPr>
                <a:t>infection</a:t>
              </a:r>
            </a:p>
            <a:p>
              <a:pPr algn="r"/>
              <a:r>
                <a:rPr lang="en-US" b="1" dirty="0" smtClean="0">
                  <a:solidFill>
                    <a:srgbClr val="FF6600"/>
                  </a:solidFill>
                </a:rPr>
                <a:t>fire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452997" y="3070261"/>
              <a:ext cx="12177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8000"/>
                  </a:solidFill>
                </a:rPr>
                <a:t>infection</a:t>
              </a:r>
            </a:p>
            <a:p>
              <a:r>
                <a:rPr lang="en-US" b="1" dirty="0" smtClean="0">
                  <a:solidFill>
                    <a:srgbClr val="FF6600"/>
                  </a:solidFill>
                </a:rPr>
                <a:t>fire</a:t>
              </a:r>
            </a:p>
          </p:txBody>
        </p:sp>
        <p:sp>
          <p:nvSpPr>
            <p:cNvPr id="52" name="Minus 51"/>
            <p:cNvSpPr/>
            <p:nvPr/>
          </p:nvSpPr>
          <p:spPr>
            <a:xfrm>
              <a:off x="5587471" y="4645677"/>
              <a:ext cx="409356" cy="183129"/>
            </a:xfrm>
            <a:prstGeom prst="mathMin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711504" y="5534440"/>
              <a:ext cx="15818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extinguished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47977" y="5459443"/>
              <a:ext cx="914400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A1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69706" y="5473288"/>
              <a:ext cx="12177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8000"/>
                  </a:solidFill>
                </a:rPr>
                <a:t>infection</a:t>
              </a:r>
            </a:p>
            <a:p>
              <a:r>
                <a:rPr lang="en-US" b="1" dirty="0" smtClean="0">
                  <a:solidFill>
                    <a:srgbClr val="FF6600"/>
                  </a:solidFill>
                </a:rPr>
                <a:t>fire</a:t>
              </a:r>
            </a:p>
          </p:txBody>
        </p:sp>
        <p:sp>
          <p:nvSpPr>
            <p:cNvPr id="58" name="Minus 57"/>
            <p:cNvSpPr/>
            <p:nvPr/>
          </p:nvSpPr>
          <p:spPr>
            <a:xfrm>
              <a:off x="2894242" y="5666127"/>
              <a:ext cx="409356" cy="183129"/>
            </a:xfrm>
            <a:prstGeom prst="mathMin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/>
          <p:cNvCxnSpPr/>
          <p:nvPr/>
        </p:nvCxnSpPr>
        <p:spPr>
          <a:xfrm>
            <a:off x="986928" y="1825309"/>
            <a:ext cx="6917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86928" y="2992853"/>
            <a:ext cx="6917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86928" y="4175531"/>
            <a:ext cx="6917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86928" y="5343075"/>
            <a:ext cx="6917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86928" y="6514910"/>
            <a:ext cx="69175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244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24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669516" y="3796675"/>
            <a:ext cx="201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4" name="Title 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Distinct Events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248199" y="2267581"/>
            <a:ext cx="8665697" cy="926521"/>
            <a:chOff x="457200" y="4674519"/>
            <a:chExt cx="8665697" cy="926521"/>
          </a:xfrm>
        </p:grpSpPr>
        <p:grpSp>
          <p:nvGrpSpPr>
            <p:cNvPr id="79" name="Group 78"/>
            <p:cNvGrpSpPr/>
            <p:nvPr/>
          </p:nvGrpSpPr>
          <p:grpSpPr>
            <a:xfrm>
              <a:off x="457200" y="4674519"/>
              <a:ext cx="8665697" cy="461665"/>
              <a:chOff x="209006" y="5246836"/>
              <a:chExt cx="8665697" cy="461665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209006" y="5246836"/>
                <a:ext cx="1463040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disease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1824446" y="5246836"/>
                <a:ext cx="1463040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broke out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472689" y="5246836"/>
                <a:ext cx="1463040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in … and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5168845" y="5246836"/>
                <a:ext cx="1463040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spread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6784284" y="5246836"/>
                <a:ext cx="2090419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very quickly…</a:t>
                </a:r>
              </a:p>
            </p:txBody>
          </p:sp>
        </p:grpSp>
        <p:sp>
          <p:nvSpPr>
            <p:cNvPr id="81" name="TextBox 80"/>
            <p:cNvSpPr txBox="1"/>
            <p:nvPr/>
          </p:nvSpPr>
          <p:spPr>
            <a:xfrm>
              <a:off x="505431" y="5224377"/>
              <a:ext cx="1414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S1, S2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072640" y="5231708"/>
              <a:ext cx="1414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V1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65270" y="5231708"/>
              <a:ext cx="1414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V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48199" y="4586871"/>
            <a:ext cx="8665697" cy="926521"/>
            <a:chOff x="457200" y="4674519"/>
            <a:chExt cx="8665697" cy="926521"/>
          </a:xfrm>
        </p:grpSpPr>
        <p:grpSp>
          <p:nvGrpSpPr>
            <p:cNvPr id="87" name="Group 86"/>
            <p:cNvGrpSpPr/>
            <p:nvPr/>
          </p:nvGrpSpPr>
          <p:grpSpPr>
            <a:xfrm>
              <a:off x="457200" y="4674519"/>
              <a:ext cx="8665697" cy="461665"/>
              <a:chOff x="209006" y="5246836"/>
              <a:chExt cx="8665697" cy="461665"/>
            </a:xfrm>
          </p:grpSpPr>
          <p:sp>
            <p:nvSpPr>
              <p:cNvPr id="91" name="TextBox 90"/>
              <p:cNvSpPr txBox="1"/>
              <p:nvPr/>
            </p:nvSpPr>
            <p:spPr>
              <a:xfrm>
                <a:off x="209006" y="5246836"/>
                <a:ext cx="1463040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fire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824446" y="5246836"/>
                <a:ext cx="1463040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broke out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3472689" y="5246836"/>
                <a:ext cx="1463040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in … and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5168845" y="5246836"/>
                <a:ext cx="1463040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spread</a:t>
                </a: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6784284" y="5246836"/>
                <a:ext cx="2090419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quickly to…</a:t>
                </a: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505431" y="5224377"/>
              <a:ext cx="1414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S1, S2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072640" y="5231708"/>
              <a:ext cx="1414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V1</a:t>
              </a:r>
              <a:endParaRPr lang="en-U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5465270" y="5231708"/>
              <a:ext cx="1414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>
                      <a:lumMod val="50000"/>
                    </a:schemeClr>
                  </a:solidFill>
                </a:rPr>
                <a:t>V</a:t>
              </a:r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248199" y="3491126"/>
            <a:ext cx="246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(x, broke out)</a:t>
            </a:r>
          </a:p>
          <a:p>
            <a:r>
              <a:rPr lang="en-US" dirty="0" smtClean="0"/>
              <a:t>(x, spread)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296430" y="5933007"/>
            <a:ext cx="246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(x, broke out)</a:t>
            </a:r>
          </a:p>
          <a:p>
            <a:r>
              <a:rPr lang="en-US" dirty="0" smtClean="0"/>
              <a:t>(x, spread)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248199" y="1430676"/>
            <a:ext cx="185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Why?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869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25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669516" y="3796675"/>
            <a:ext cx="201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35704" y="1990355"/>
            <a:ext cx="6366635" cy="2574586"/>
            <a:chOff x="130481" y="1987538"/>
            <a:chExt cx="6366635" cy="2574586"/>
          </a:xfrm>
        </p:grpSpPr>
        <p:sp>
          <p:nvSpPr>
            <p:cNvPr id="35" name="TextBox 34"/>
            <p:cNvSpPr txBox="1"/>
            <p:nvPr/>
          </p:nvSpPr>
          <p:spPr>
            <a:xfrm>
              <a:off x="130481" y="2458499"/>
              <a:ext cx="12177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008000"/>
                  </a:solidFill>
                </a:rPr>
                <a:t>house</a:t>
              </a:r>
            </a:p>
            <a:p>
              <a:pPr algn="r"/>
              <a:r>
                <a:rPr lang="en-US" b="1" dirty="0" smtClean="0">
                  <a:solidFill>
                    <a:schemeClr val="tx2">
                      <a:lumMod val="75000"/>
                    </a:schemeClr>
                  </a:solidFill>
                </a:rPr>
                <a:t>president</a:t>
              </a:r>
            </a:p>
            <a:p>
              <a:pPr algn="r"/>
              <a:r>
                <a:rPr lang="en-US" b="1" dirty="0" smtClean="0">
                  <a:solidFill>
                    <a:srgbClr val="800000"/>
                  </a:solidFill>
                </a:rPr>
                <a:t>bill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64122" y="2458499"/>
              <a:ext cx="123299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bill</a:t>
              </a:r>
            </a:p>
            <a:p>
              <a:r>
                <a:rPr lang="en-US" b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measure</a:t>
              </a:r>
            </a:p>
            <a:p>
              <a:r>
                <a:rPr lang="en-US" b="1" dirty="0" smtClean="0">
                  <a:solidFill>
                    <a:schemeClr val="tx1">
                      <a:lumMod val="90000"/>
                      <a:lumOff val="10000"/>
                    </a:schemeClr>
                  </a:solidFill>
                </a:rPr>
                <a:t>law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1446636" y="1987538"/>
              <a:ext cx="3658829" cy="2574586"/>
              <a:chOff x="1446636" y="1987538"/>
              <a:chExt cx="3658829" cy="2574586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446636" y="1987538"/>
                <a:ext cx="3642120" cy="372149"/>
                <a:chOff x="2554112" y="2598517"/>
                <a:chExt cx="3642120" cy="372149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2554112" y="2601334"/>
                  <a:ext cx="78744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 smtClean="0"/>
                    <a:t>Actor</a:t>
                  </a:r>
                  <a:endParaRPr lang="en-US" dirty="0"/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5408787" y="2598517"/>
                  <a:ext cx="78744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 smtClean="0"/>
                    <a:t>Actor</a:t>
                  </a:r>
                  <a:endParaRPr lang="en-US" dirty="0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3873067" y="2601334"/>
                  <a:ext cx="10952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 smtClean="0"/>
                    <a:t>Relation</a:t>
                  </a:r>
                  <a:endParaRPr lang="en-US" dirty="0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2704881" y="3939977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sign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4191065" y="3647724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A2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446636" y="3647087"/>
                <a:ext cx="914400" cy="914400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  <a:endParaRPr lang="en-US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446636" y="2518984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704881" y="2790301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pass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174356" y="2518984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A2</a:t>
                </a:r>
                <a:endParaRPr lang="en-US" dirty="0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162635" y="3622082"/>
              <a:ext cx="12177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800000"/>
                  </a:solidFill>
                </a:rPr>
                <a:t>house</a:t>
              </a:r>
            </a:p>
            <a:p>
              <a:pPr algn="r"/>
              <a:r>
                <a:rPr lang="en-US" b="1" dirty="0" smtClean="0">
                  <a:solidFill>
                    <a:srgbClr val="008000"/>
                  </a:solidFill>
                </a:rPr>
                <a:t>president</a:t>
              </a:r>
            </a:p>
            <a:p>
              <a:pPr algn="r"/>
              <a:r>
                <a:rPr lang="en-US" b="1" dirty="0" smtClean="0">
                  <a:solidFill>
                    <a:srgbClr val="800000"/>
                  </a:solidFill>
                </a:rPr>
                <a:t>bill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935704" y="5075689"/>
            <a:ext cx="6475960" cy="147732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Why?</a:t>
            </a:r>
          </a:p>
          <a:p>
            <a:endParaRPr lang="en-US" dirty="0" smtClean="0"/>
          </a:p>
          <a:p>
            <a:r>
              <a:rPr lang="en-US" dirty="0" smtClean="0"/>
              <a:t>Number of actors guided by a splitting parameter in clustering.</a:t>
            </a:r>
          </a:p>
          <a:p>
            <a:endParaRPr lang="en-US" dirty="0"/>
          </a:p>
          <a:p>
            <a:r>
              <a:rPr lang="en-US" dirty="0" smtClean="0"/>
              <a:t>Restrictive settings can cause conflation.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Mixing Distinct Actors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892242" y="2438629"/>
            <a:ext cx="6410097" cy="226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92242" y="3565280"/>
            <a:ext cx="6410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26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26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227725" y="1236202"/>
            <a:ext cx="666626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Relation triples based representation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(Arg1, Relation, Arg2)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1093261" y="5180540"/>
            <a:ext cx="7041884" cy="1169087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 smtClean="0"/>
              <a:t>More specific representation reduces ambiguity.</a:t>
            </a:r>
          </a:p>
          <a:p>
            <a:r>
              <a:rPr lang="en-US" dirty="0" smtClean="0"/>
              <a:t>Semantic classes improve actor coherence.</a:t>
            </a:r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299612" y="2778687"/>
            <a:ext cx="8665697" cy="2093019"/>
            <a:chOff x="299612" y="2296437"/>
            <a:chExt cx="8665697" cy="2093019"/>
          </a:xfrm>
        </p:grpSpPr>
        <p:grpSp>
          <p:nvGrpSpPr>
            <p:cNvPr id="40" name="Group 39"/>
            <p:cNvGrpSpPr/>
            <p:nvPr/>
          </p:nvGrpSpPr>
          <p:grpSpPr>
            <a:xfrm>
              <a:off x="299612" y="2296437"/>
              <a:ext cx="8665697" cy="895743"/>
              <a:chOff x="299612" y="3003737"/>
              <a:chExt cx="8665697" cy="895743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99612" y="3003737"/>
                <a:ext cx="8665697" cy="895743"/>
                <a:chOff x="457200" y="4674519"/>
                <a:chExt cx="8665697" cy="895743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457200" y="4674519"/>
                  <a:ext cx="8665697" cy="338554"/>
                  <a:chOff x="209006" y="5246836"/>
                  <a:chExt cx="8665697" cy="338554"/>
                </a:xfrm>
              </p:grpSpPr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209006" y="5246836"/>
                    <a:ext cx="1463040" cy="338554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 smtClean="0"/>
                      <a:t>disease</a:t>
                    </a:r>
                  </a:p>
                </p:txBody>
              </p: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1824446" y="5246836"/>
                    <a:ext cx="1463040" cy="338554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 smtClean="0"/>
                      <a:t>broke out in </a:t>
                    </a:r>
                  </a:p>
                </p:txBody>
              </p: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3472689" y="5246836"/>
                    <a:ext cx="1463040" cy="338554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 smtClean="0"/>
                      <a:t>[location]</a:t>
                    </a:r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5168845" y="5246836"/>
                    <a:ext cx="1463040" cy="338554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 smtClean="0"/>
                      <a:t>spread to</a:t>
                    </a: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6784284" y="5246836"/>
                    <a:ext cx="2090419" cy="338554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 smtClean="0"/>
                      <a:t>[person]</a:t>
                    </a:r>
                  </a:p>
                </p:txBody>
              </p:sp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505431" y="5224377"/>
                  <a:ext cx="141480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Arg1</a:t>
                  </a:r>
                  <a:endParaRPr lang="en-US" sz="16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2072640" y="5231708"/>
                  <a:ext cx="141480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Relation 1</a:t>
                  </a:r>
                  <a:endParaRPr lang="en-US" sz="16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5465270" y="5216652"/>
                  <a:ext cx="141480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Relation 2</a:t>
                  </a:r>
                  <a:endParaRPr lang="en-US" sz="16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6874890" y="3545870"/>
                <a:ext cx="14148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Arg</a:t>
                </a:r>
                <a:r>
                  <a:rPr lang="en-US" sz="1600" b="1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299612" y="3493713"/>
              <a:ext cx="8665697" cy="895743"/>
              <a:chOff x="299612" y="4201013"/>
              <a:chExt cx="8665697" cy="89574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299612" y="4201013"/>
                <a:ext cx="8665697" cy="895743"/>
                <a:chOff x="457200" y="4674519"/>
                <a:chExt cx="8665697" cy="895743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457200" y="4674519"/>
                  <a:ext cx="8665697" cy="338554"/>
                  <a:chOff x="209006" y="5246836"/>
                  <a:chExt cx="8665697" cy="338554"/>
                </a:xfrm>
              </p:grpSpPr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209006" y="5246836"/>
                    <a:ext cx="1463040" cy="338554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 smtClean="0"/>
                      <a:t>fire</a:t>
                    </a: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824446" y="5246836"/>
                    <a:ext cx="1463040" cy="338554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 smtClean="0"/>
                      <a:t>broke out in</a:t>
                    </a:r>
                  </a:p>
                </p:txBody>
              </p:sp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3472689" y="5246836"/>
                    <a:ext cx="1463040" cy="338554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 smtClean="0"/>
                      <a:t>[structure]</a:t>
                    </a:r>
                  </a:p>
                </p:txBody>
              </p:sp>
              <p:sp>
                <p:nvSpPr>
                  <p:cNvPr id="30" name="TextBox 29"/>
                  <p:cNvSpPr txBox="1"/>
                  <p:nvPr/>
                </p:nvSpPr>
                <p:spPr>
                  <a:xfrm>
                    <a:off x="5168845" y="5246836"/>
                    <a:ext cx="1463040" cy="338554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 smtClean="0"/>
                      <a:t>spread to</a:t>
                    </a:r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6784284" y="5246836"/>
                    <a:ext cx="2090419" cy="338554"/>
                  </a:xfrm>
                  <a:prstGeom prst="rect">
                    <a:avLst/>
                  </a:prstGeom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 smtClean="0"/>
                      <a:t>[structure]</a:t>
                    </a:r>
                  </a:p>
                </p:txBody>
              </p:sp>
            </p:grpSp>
            <p:sp>
              <p:nvSpPr>
                <p:cNvPr id="24" name="TextBox 23"/>
                <p:cNvSpPr txBox="1"/>
                <p:nvPr/>
              </p:nvSpPr>
              <p:spPr>
                <a:xfrm>
                  <a:off x="505431" y="5224377"/>
                  <a:ext cx="141480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Arg1</a:t>
                  </a:r>
                  <a:endParaRPr lang="en-US" sz="16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2072640" y="5231708"/>
                  <a:ext cx="141480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Relation 1</a:t>
                  </a:r>
                  <a:endParaRPr lang="en-US" sz="16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6" name="TextBox 25"/>
                <p:cNvSpPr txBox="1"/>
                <p:nvPr/>
              </p:nvSpPr>
              <p:spPr>
                <a:xfrm>
                  <a:off x="5465270" y="5224377"/>
                  <a:ext cx="141480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Relation 2</a:t>
                  </a:r>
                  <a:endParaRPr lang="en-US" sz="16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p:grpSp>
          <p:sp>
            <p:nvSpPr>
              <p:cNvPr id="33" name="TextBox 32"/>
              <p:cNvSpPr txBox="1"/>
              <p:nvPr/>
            </p:nvSpPr>
            <p:spPr>
              <a:xfrm>
                <a:off x="7027290" y="4758202"/>
                <a:ext cx="14148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chemeClr val="bg1">
                        <a:lumMod val="50000"/>
                      </a:schemeClr>
                    </a:solidFill>
                  </a:rPr>
                  <a:t>Arg</a:t>
                </a:r>
                <a:r>
                  <a:rPr lang="en-US" sz="1600" b="1" dirty="0">
                    <a:solidFill>
                      <a:schemeClr val="bg1">
                        <a:lumMod val="50000"/>
                      </a:schemeClr>
                    </a:solidFill>
                  </a:rPr>
                  <a:t>2</a:t>
                </a: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3580572" y="2846295"/>
              <a:ext cx="1414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>
                      <a:lumMod val="50000"/>
                    </a:schemeClr>
                  </a:solidFill>
                </a:rPr>
                <a:t>Arg2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611526" y="4043571"/>
              <a:ext cx="14148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>
                      <a:lumMod val="50000"/>
                    </a:schemeClr>
                  </a:solidFill>
                </a:rPr>
                <a:t>Arg2</a:t>
              </a:r>
              <a:endParaRPr lang="en-US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25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uiExpan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 work</a:t>
            </a:r>
          </a:p>
          <a:p>
            <a:pPr lvl="1"/>
            <a:r>
              <a:rPr lang="en-US" dirty="0" smtClean="0"/>
              <a:t>Coherence issues</a:t>
            </a:r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dirty="0" smtClean="0"/>
              <a:t>Our approach</a:t>
            </a:r>
          </a:p>
          <a:p>
            <a:pPr lvl="1"/>
            <a:r>
              <a:rPr lang="en-US" dirty="0" smtClean="0"/>
              <a:t>Representation</a:t>
            </a:r>
          </a:p>
          <a:p>
            <a:pPr lvl="1"/>
            <a:r>
              <a:rPr lang="en-US" dirty="0" smtClean="0"/>
              <a:t>Modeling relation co-occurrence</a:t>
            </a:r>
          </a:p>
          <a:p>
            <a:pPr lvl="1"/>
            <a:r>
              <a:rPr lang="en-US" dirty="0" smtClean="0"/>
              <a:t>Finding related tuples</a:t>
            </a:r>
          </a:p>
          <a:p>
            <a:pPr lvl="1"/>
            <a:r>
              <a:rPr lang="en-US" dirty="0" smtClean="0"/>
              <a:t>Building schemas	</a:t>
            </a:r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dirty="0" smtClean="0"/>
              <a:t>Evaluation</a:t>
            </a:r>
          </a:p>
          <a:p>
            <a:pPr lvl="1"/>
            <a:r>
              <a:rPr lang="en-US" dirty="0" smtClean="0"/>
              <a:t>Mechanical Turk</a:t>
            </a:r>
          </a:p>
        </p:txBody>
      </p:sp>
      <p:sp>
        <p:nvSpPr>
          <p:cNvPr id="4" name="Left Arrow 3"/>
          <p:cNvSpPr/>
          <p:nvPr/>
        </p:nvSpPr>
        <p:spPr>
          <a:xfrm>
            <a:off x="4853229" y="2893501"/>
            <a:ext cx="868178" cy="20897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27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252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Use Open IE relations to represent events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r>
              <a:rPr lang="en-US" dirty="0" smtClean="0"/>
              <a:t>  </a:t>
            </a:r>
          </a:p>
          <a:p>
            <a:r>
              <a:rPr lang="en-US" sz="2000" dirty="0" smtClean="0"/>
              <a:t>Construct a model of relation co-occurrence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  <a:p>
            <a:r>
              <a:rPr lang="en-US" sz="2000" dirty="0" smtClean="0"/>
              <a:t>Find tuples related to an event using graph analysis.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Build schemas from related tuples.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439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Open IE relations to represent events</a:t>
            </a:r>
          </a:p>
          <a:p>
            <a:pPr lvl="1"/>
            <a:r>
              <a:rPr lang="en-US" dirty="0" smtClean="0"/>
              <a:t>Scales easily to arbitrary domains.</a:t>
            </a:r>
          </a:p>
          <a:p>
            <a:pPr lvl="1"/>
            <a:r>
              <a:rPr lang="en-US" dirty="0" smtClean="0"/>
              <a:t>Relation triples are more specific than dependency pairs</a:t>
            </a:r>
          </a:p>
          <a:p>
            <a:pPr lvl="1"/>
            <a:r>
              <a:rPr lang="en-US" dirty="0" smtClean="0"/>
              <a:t>More expressive (Verb + Preposition)</a:t>
            </a:r>
          </a:p>
          <a:p>
            <a:pPr lvl="1"/>
            <a:endParaRPr lang="en-US" dirty="0" smtClean="0"/>
          </a:p>
          <a:p>
            <a:r>
              <a:rPr lang="en-US" sz="2000" dirty="0" smtClean="0"/>
              <a:t>Semantic classes as arguments </a:t>
            </a:r>
            <a:endParaRPr lang="en-US" sz="2000" dirty="0"/>
          </a:p>
          <a:p>
            <a:pPr lvl="1"/>
            <a:r>
              <a:rPr lang="en-US" dirty="0" smtClean="0"/>
              <a:t>Addresses sparsity</a:t>
            </a:r>
          </a:p>
          <a:p>
            <a:pPr lvl="1"/>
            <a:r>
              <a:rPr lang="en-US" dirty="0" smtClean="0"/>
              <a:t>Improves actor coherence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67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Overload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16880" y="3336581"/>
            <a:ext cx="4062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Not much needs to be said.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5551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89490" cy="4876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Extract tuples using Ollie, an Open IE system.</a:t>
            </a:r>
          </a:p>
          <a:p>
            <a:pPr lvl="1"/>
            <a:r>
              <a:rPr lang="en-US" dirty="0" smtClean="0"/>
              <a:t>(Arg1, Relation, Arg2) format.</a:t>
            </a:r>
          </a:p>
          <a:p>
            <a:endParaRPr lang="en-US" sz="2000" dirty="0" smtClean="0"/>
          </a:p>
          <a:p>
            <a:r>
              <a:rPr lang="en-US" sz="2000" dirty="0" smtClean="0"/>
              <a:t>Normalize relation strings</a:t>
            </a:r>
          </a:p>
          <a:p>
            <a:pPr lvl="1"/>
            <a:r>
              <a:rPr lang="en-US" dirty="0" smtClean="0"/>
              <a:t>Stem, remove modifiers.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Extract lexical heads for arguments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2000" dirty="0" smtClean="0"/>
              <a:t>Assign classes to argument heads</a:t>
            </a:r>
          </a:p>
          <a:p>
            <a:pPr lvl="1"/>
            <a:r>
              <a:rPr lang="en-US" dirty="0" smtClean="0"/>
              <a:t>29 semantic types from WordNet</a:t>
            </a:r>
          </a:p>
          <a:p>
            <a:endParaRPr lang="en-US" sz="2000" dirty="0" smtClean="0"/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5434292" y="1614734"/>
            <a:ext cx="3652576" cy="41857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 smtClean="0"/>
              <a:t>Text: </a:t>
            </a:r>
            <a:r>
              <a:rPr lang="en-US" sz="1400" dirty="0" smtClean="0"/>
              <a:t>“He cited a new study that was released by UCLA in 2008.” </a:t>
            </a:r>
          </a:p>
          <a:p>
            <a:endParaRPr lang="en-US" sz="1400" dirty="0" smtClean="0"/>
          </a:p>
          <a:p>
            <a:r>
              <a:rPr lang="en-US" sz="1400" b="1" dirty="0" smtClean="0"/>
              <a:t>Tuples:</a:t>
            </a:r>
          </a:p>
          <a:p>
            <a:r>
              <a:rPr lang="en-US" sz="1400" dirty="0" smtClean="0"/>
              <a:t>1. (He, cited, a new study)</a:t>
            </a:r>
          </a:p>
          <a:p>
            <a:r>
              <a:rPr lang="en-US" sz="1400" dirty="0" smtClean="0"/>
              <a:t>2. (a new study, was released by, UCLA)</a:t>
            </a:r>
          </a:p>
          <a:p>
            <a:r>
              <a:rPr lang="en-US" sz="1400" dirty="0" smtClean="0"/>
              <a:t>3. (a new study, was released in, 2008)</a:t>
            </a:r>
          </a:p>
          <a:p>
            <a:endParaRPr lang="en-US" sz="1400" dirty="0" smtClean="0"/>
          </a:p>
          <a:p>
            <a:r>
              <a:rPr lang="en-US" sz="1400" b="1" dirty="0" smtClean="0"/>
              <a:t>Generalized Tuples:</a:t>
            </a:r>
          </a:p>
          <a:p>
            <a:endParaRPr lang="en-US" sz="1400" dirty="0" smtClean="0"/>
          </a:p>
          <a:p>
            <a:r>
              <a:rPr lang="en-US" sz="1400" dirty="0" smtClean="0"/>
              <a:t>T1</a:t>
            </a:r>
            <a:r>
              <a:rPr lang="en-US" sz="1400" dirty="0"/>
              <a:t>. (He, cite, study)</a:t>
            </a:r>
          </a:p>
          <a:p>
            <a:r>
              <a:rPr lang="en-US" sz="1400" dirty="0" smtClean="0"/>
              <a:t>T2</a:t>
            </a:r>
            <a:r>
              <a:rPr lang="en-US" sz="1400" dirty="0"/>
              <a:t>. (He, cite</a:t>
            </a:r>
            <a:r>
              <a:rPr lang="en-US" sz="1400" dirty="0" smtClean="0"/>
              <a:t>,[activity])</a:t>
            </a:r>
            <a:endParaRPr lang="en-US" sz="1400" dirty="0"/>
          </a:p>
          <a:p>
            <a:r>
              <a:rPr lang="en-US" sz="1400" dirty="0" smtClean="0"/>
              <a:t>T3</a:t>
            </a:r>
            <a:r>
              <a:rPr lang="en-US" sz="1400" dirty="0"/>
              <a:t>. </a:t>
            </a:r>
            <a:r>
              <a:rPr lang="en-US" sz="1400" dirty="0" smtClean="0"/>
              <a:t>([person], </a:t>
            </a:r>
            <a:r>
              <a:rPr lang="en-US" sz="1400" dirty="0"/>
              <a:t>cite, study)</a:t>
            </a:r>
          </a:p>
          <a:p>
            <a:r>
              <a:rPr lang="en-US" sz="1400" dirty="0" smtClean="0"/>
              <a:t>T4</a:t>
            </a:r>
            <a:r>
              <a:rPr lang="en-US" sz="1400" dirty="0"/>
              <a:t>. </a:t>
            </a:r>
            <a:r>
              <a:rPr lang="en-US" sz="1400" dirty="0" smtClean="0"/>
              <a:t>([person], </a:t>
            </a:r>
            <a:r>
              <a:rPr lang="en-US" sz="1400" dirty="0"/>
              <a:t>cite</a:t>
            </a:r>
            <a:r>
              <a:rPr lang="en-US" sz="1400" dirty="0" smtClean="0"/>
              <a:t>,[activity])</a:t>
            </a:r>
            <a:endParaRPr lang="en-US" sz="1400" dirty="0"/>
          </a:p>
          <a:p>
            <a:r>
              <a:rPr lang="en-US" sz="1400" dirty="0" smtClean="0"/>
              <a:t>T5</a:t>
            </a:r>
            <a:r>
              <a:rPr lang="en-US" sz="1400" dirty="0"/>
              <a:t>. (study, be release by, UCLA)</a:t>
            </a:r>
          </a:p>
          <a:p>
            <a:r>
              <a:rPr lang="en-US" sz="1400" dirty="0" smtClean="0"/>
              <a:t>T6</a:t>
            </a:r>
            <a:r>
              <a:rPr lang="en-US" sz="1400" dirty="0"/>
              <a:t>. (study, be release by</a:t>
            </a:r>
            <a:r>
              <a:rPr lang="en-US" sz="1400" dirty="0" smtClean="0"/>
              <a:t>,[org])</a:t>
            </a:r>
            <a:endParaRPr lang="en-US" sz="1400" dirty="0"/>
          </a:p>
          <a:p>
            <a:r>
              <a:rPr lang="en-US" sz="1400" dirty="0" smtClean="0"/>
              <a:t>T7</a:t>
            </a:r>
            <a:r>
              <a:rPr lang="en-US" sz="1400" dirty="0"/>
              <a:t>. (study, be release in, 2008)</a:t>
            </a:r>
          </a:p>
          <a:p>
            <a:r>
              <a:rPr lang="en-US" sz="1400" dirty="0" smtClean="0"/>
              <a:t>T8</a:t>
            </a:r>
            <a:r>
              <a:rPr lang="en-US" sz="1400" dirty="0"/>
              <a:t>. (study, be release in</a:t>
            </a:r>
            <a:r>
              <a:rPr lang="en-US" sz="1400" dirty="0" smtClean="0"/>
              <a:t>,[</a:t>
            </a:r>
            <a:r>
              <a:rPr lang="en-US" sz="1400" dirty="0" err="1" smtClean="0"/>
              <a:t>timeunit</a:t>
            </a:r>
            <a:r>
              <a:rPr lang="en-US" sz="1400" dirty="0" smtClean="0"/>
              <a:t>])</a:t>
            </a:r>
            <a:endParaRPr lang="en-US" sz="1400" dirty="0"/>
          </a:p>
          <a:p>
            <a:r>
              <a:rPr lang="en-US" sz="1400" dirty="0" smtClean="0"/>
              <a:t>T9</a:t>
            </a:r>
            <a:r>
              <a:rPr lang="en-US" sz="1400" dirty="0"/>
              <a:t>. </a:t>
            </a:r>
            <a:r>
              <a:rPr lang="en-US" sz="1400" dirty="0" smtClean="0"/>
              <a:t>([activity], </a:t>
            </a:r>
            <a:r>
              <a:rPr lang="en-US" sz="1400" dirty="0"/>
              <a:t>be release by, UCLA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30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Tuples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844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Rel-grams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3582" cy="4876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 model of co-occurrence between relations.</a:t>
            </a:r>
          </a:p>
          <a:p>
            <a:pPr marL="274320" lvl="1" indent="0">
              <a:buNone/>
            </a:pPr>
            <a:r>
              <a:rPr lang="en-US" dirty="0" smtClean="0"/>
              <a:t> </a:t>
            </a:r>
          </a:p>
          <a:p>
            <a:pPr marL="274320" lvl="1" indent="0">
              <a:buNone/>
            </a:pPr>
            <a:r>
              <a:rPr lang="en-US" dirty="0" smtClean="0"/>
              <a:t>    Delta smoothed conditional probabilities</a:t>
            </a:r>
            <a:endParaRPr lang="en-US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Estimates for different co-occurrence windows combined 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Estimated from large corpus (1.8 M NYT)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31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58" y="2944568"/>
            <a:ext cx="3759200" cy="71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58" y="4387120"/>
            <a:ext cx="29083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3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Rel-grams Tabulation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03029" cy="4876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Extract generalized tuples from documents.</a:t>
            </a:r>
          </a:p>
          <a:p>
            <a:endParaRPr lang="en-US" sz="2000" dirty="0" smtClean="0"/>
          </a:p>
          <a:p>
            <a:r>
              <a:rPr lang="en-US" sz="2000" dirty="0" smtClean="0"/>
              <a:t>Identify co-referring arguments in tuples.  </a:t>
            </a:r>
          </a:p>
          <a:p>
            <a:pPr lvl="1"/>
            <a:r>
              <a:rPr lang="en-US" dirty="0" smtClean="0"/>
              <a:t>Arguments with co</a:t>
            </a:r>
            <a:r>
              <a:rPr lang="en-US" dirty="0"/>
              <a:t>-</a:t>
            </a:r>
            <a:r>
              <a:rPr lang="en-US" dirty="0" smtClean="0"/>
              <a:t>referring entities.</a:t>
            </a:r>
          </a:p>
          <a:p>
            <a:pPr marL="274320" lvl="1" indent="0">
              <a:buNone/>
            </a:pPr>
            <a:r>
              <a:rPr lang="en-US" dirty="0" smtClean="0"/>
              <a:t>   e.g.. T5</a:t>
            </a:r>
            <a:r>
              <a:rPr lang="en-US" dirty="0"/>
              <a:t>. (</a:t>
            </a:r>
            <a:r>
              <a:rPr lang="en-US" b="1" dirty="0"/>
              <a:t>study</a:t>
            </a:r>
            <a:r>
              <a:rPr lang="en-US" dirty="0"/>
              <a:t>, be release by, UCLA</a:t>
            </a:r>
            <a:r>
              <a:rPr lang="en-US" dirty="0" smtClean="0"/>
              <a:t>) </a:t>
            </a:r>
          </a:p>
          <a:p>
            <a:pPr marL="274320" lvl="1" indent="0">
              <a:buNone/>
            </a:pPr>
            <a:r>
              <a:rPr lang="en-US" dirty="0" smtClean="0"/>
              <a:t>           T6</a:t>
            </a:r>
            <a:r>
              <a:rPr lang="en-US" dirty="0"/>
              <a:t>. (</a:t>
            </a:r>
            <a:r>
              <a:rPr lang="en-US" b="1" dirty="0"/>
              <a:t>study</a:t>
            </a:r>
            <a:r>
              <a:rPr lang="en-US" dirty="0"/>
              <a:t>, be release </a:t>
            </a:r>
            <a:r>
              <a:rPr lang="en-US" dirty="0" smtClean="0"/>
              <a:t>in, 2008)</a:t>
            </a: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r>
              <a:rPr lang="en-US" sz="2000" dirty="0"/>
              <a:t>Tabulate </a:t>
            </a:r>
            <a:r>
              <a:rPr lang="en-US" sz="2000" dirty="0" smtClean="0"/>
              <a:t>tuple co</a:t>
            </a:r>
            <a:r>
              <a:rPr lang="en-US" sz="2000" dirty="0"/>
              <a:t>-occurrence counts</a:t>
            </a:r>
          </a:p>
          <a:p>
            <a:pPr lvl="1"/>
            <a:r>
              <a:rPr lang="en-US" dirty="0"/>
              <a:t>within various window sizes 1 – 50.</a:t>
            </a:r>
          </a:p>
          <a:p>
            <a:pPr lvl="1"/>
            <a:r>
              <a:rPr lang="en-US" dirty="0"/>
              <a:t>Record equality counts for arguments. </a:t>
            </a:r>
            <a:endParaRPr lang="en-US" dirty="0" smtClean="0"/>
          </a:p>
          <a:p>
            <a:endParaRPr lang="en-US" sz="2000" dirty="0"/>
          </a:p>
          <a:p>
            <a:r>
              <a:rPr lang="en-US" sz="2000" dirty="0" smtClean="0"/>
              <a:t>Database with 320 K tuples with 1.1M </a:t>
            </a:r>
            <a:r>
              <a:rPr lang="en-US" sz="2000" dirty="0"/>
              <a:t>R</a:t>
            </a:r>
            <a:r>
              <a:rPr lang="en-US" sz="2000" dirty="0" smtClean="0"/>
              <a:t>el-grams.</a:t>
            </a:r>
            <a:endParaRPr lang="en-US" sz="2000" dirty="0"/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Rel-grams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Do Rel-grams capture meaningful associations?</a:t>
            </a:r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r>
              <a:rPr lang="en-US" sz="2400" dirty="0" smtClean="0"/>
              <a:t>Are tuples T and T’ valid?</a:t>
            </a:r>
          </a:p>
          <a:p>
            <a:pPr marL="457200" lvl="1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Well formed and make sense in the real world.</a:t>
            </a:r>
          </a:p>
          <a:p>
            <a:endParaRPr lang="en-US" sz="2400" dirty="0" smtClean="0"/>
          </a:p>
          <a:p>
            <a:r>
              <a:rPr lang="en-US" sz="2400" dirty="0" smtClean="0"/>
              <a:t>Textual </a:t>
            </a:r>
            <a:r>
              <a:rPr lang="en-US" sz="2400" dirty="0"/>
              <a:t>entailment guideline:</a:t>
            </a:r>
          </a:p>
          <a:p>
            <a:pPr marL="0" indent="0">
              <a:buNone/>
            </a:pPr>
            <a:r>
              <a:rPr lang="en-US" sz="2400" dirty="0"/>
              <a:t>		T =&gt; T’ or T’ =&gt; T</a:t>
            </a:r>
          </a:p>
          <a:p>
            <a:pPr marL="0" indent="0">
              <a:buNone/>
            </a:pPr>
            <a:r>
              <a:rPr lang="en-US" sz="2400" dirty="0"/>
              <a:t>		Topic(T) = Topic(T’)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6638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Rel-grams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Selected 12,600 seed tuples</a:t>
            </a:r>
          </a:p>
          <a:p>
            <a:pPr lvl="1"/>
            <a:r>
              <a:rPr lang="en-US" dirty="0" smtClean="0"/>
              <a:t>Top 10% of tuples with at least 25 </a:t>
            </a:r>
            <a:r>
              <a:rPr lang="en-US" dirty="0"/>
              <a:t>R</a:t>
            </a:r>
            <a:r>
              <a:rPr lang="en-US" dirty="0" smtClean="0"/>
              <a:t>el-grams</a:t>
            </a:r>
          </a:p>
          <a:p>
            <a:pPr lvl="1"/>
            <a:endParaRPr lang="en-US" dirty="0"/>
          </a:p>
          <a:p>
            <a:r>
              <a:rPr lang="en-US" dirty="0" smtClean="0"/>
              <a:t>Evaluated a sample of the 280K </a:t>
            </a:r>
            <a:r>
              <a:rPr lang="en-US" dirty="0"/>
              <a:t>R</a:t>
            </a:r>
            <a:r>
              <a:rPr lang="en-US" dirty="0" smtClean="0"/>
              <a:t>el-grams</a:t>
            </a:r>
          </a:p>
          <a:p>
            <a:endParaRPr lang="en-US" dirty="0" smtClean="0"/>
          </a:p>
          <a:p>
            <a:r>
              <a:rPr lang="en-US" dirty="0" smtClean="0"/>
              <a:t>Results:</a:t>
            </a:r>
          </a:p>
          <a:p>
            <a:pPr marL="457200" lvl="1" indent="0">
              <a:buNone/>
            </a:pPr>
            <a:r>
              <a:rPr lang="en-US" dirty="0" smtClean="0"/>
              <a:t>87% of seed tuples were valid.</a:t>
            </a:r>
          </a:p>
          <a:p>
            <a:pPr marL="457200" lvl="1" indent="0">
              <a:buNone/>
            </a:pPr>
            <a:r>
              <a:rPr lang="en-US" dirty="0" smtClean="0"/>
              <a:t>74% of the </a:t>
            </a:r>
            <a:r>
              <a:rPr lang="en-US" dirty="0"/>
              <a:t>R</a:t>
            </a:r>
            <a:r>
              <a:rPr lang="en-US" dirty="0" smtClean="0"/>
              <a:t>el-grams had both tuples valid.</a:t>
            </a:r>
          </a:p>
          <a:p>
            <a:pPr marL="457200" lvl="1" indent="0">
              <a:buNone/>
            </a:pPr>
            <a:r>
              <a:rPr lang="en-US" dirty="0" smtClean="0"/>
              <a:t>83% of the valid tuples were an implication.</a:t>
            </a:r>
          </a:p>
          <a:p>
            <a:pPr marL="457200" lvl="1" indent="0">
              <a:buNone/>
            </a:pPr>
            <a:r>
              <a:rPr lang="en-US" dirty="0" smtClean="0"/>
              <a:t>90% of the valid tuples were on common topic.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1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 work</a:t>
            </a:r>
          </a:p>
          <a:p>
            <a:pPr lvl="1"/>
            <a:r>
              <a:rPr lang="en-US" dirty="0" smtClean="0"/>
              <a:t>Coherence issues</a:t>
            </a:r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dirty="0" smtClean="0"/>
              <a:t>Our approach</a:t>
            </a:r>
          </a:p>
          <a:p>
            <a:pPr lvl="1"/>
            <a:r>
              <a:rPr lang="en-US" dirty="0" smtClean="0"/>
              <a:t>Representation</a:t>
            </a:r>
          </a:p>
          <a:p>
            <a:pPr lvl="1"/>
            <a:r>
              <a:rPr lang="en-US" dirty="0" smtClean="0"/>
              <a:t>Modeling relation co-occurrence</a:t>
            </a:r>
          </a:p>
          <a:p>
            <a:pPr lvl="1"/>
            <a:r>
              <a:rPr lang="en-US" dirty="0" smtClean="0"/>
              <a:t>Finding related tuples</a:t>
            </a:r>
          </a:p>
          <a:p>
            <a:pPr lvl="1"/>
            <a:r>
              <a:rPr lang="en-US" dirty="0" smtClean="0"/>
              <a:t>Building schemas	</a:t>
            </a:r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dirty="0" smtClean="0"/>
              <a:t>Evaluation</a:t>
            </a:r>
          </a:p>
          <a:p>
            <a:pPr lvl="1"/>
            <a:r>
              <a:rPr lang="en-US" dirty="0" smtClean="0"/>
              <a:t>Mechanical Turk</a:t>
            </a:r>
          </a:p>
        </p:txBody>
      </p:sp>
      <p:sp>
        <p:nvSpPr>
          <p:cNvPr id="4" name="Left Arrow 3"/>
          <p:cNvSpPr/>
          <p:nvPr/>
        </p:nvSpPr>
        <p:spPr>
          <a:xfrm>
            <a:off x="4853229" y="4063310"/>
            <a:ext cx="868178" cy="20897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35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5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tuples related to events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06223" y="2015995"/>
            <a:ext cx="1840449" cy="867953"/>
            <a:chOff x="1464740" y="4371624"/>
            <a:chExt cx="5263441" cy="2106786"/>
          </a:xfrm>
        </p:grpSpPr>
        <p:sp>
          <p:nvSpPr>
            <p:cNvPr id="10" name="Oval 9"/>
            <p:cNvSpPr/>
            <p:nvPr/>
          </p:nvSpPr>
          <p:spPr>
            <a:xfrm>
              <a:off x="1905007" y="4402668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464740" y="5119512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508963" y="5027790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242741" y="4463346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440297" y="5278967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258733" y="4713057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116674" y="5709356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724887" y="4371624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/>
            <p:cNvCxnSpPr>
              <a:stCxn id="12" idx="1"/>
              <a:endCxn id="10" idx="5"/>
            </p:cNvCxnSpPr>
            <p:nvPr/>
          </p:nvCxnSpPr>
          <p:spPr>
            <a:xfrm flipH="1" flipV="1">
              <a:off x="2073632" y="4559247"/>
              <a:ext cx="464262" cy="4954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 flipV="1">
              <a:off x="1662296" y="5119512"/>
              <a:ext cx="846667" cy="9172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stCxn id="16" idx="7"/>
              <a:endCxn id="12" idx="4"/>
            </p:cNvCxnSpPr>
            <p:nvPr/>
          </p:nvCxnSpPr>
          <p:spPr>
            <a:xfrm flipV="1">
              <a:off x="2285299" y="5211234"/>
              <a:ext cx="322442" cy="52498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endCxn id="13" idx="2"/>
            </p:cNvCxnSpPr>
            <p:nvPr/>
          </p:nvCxnSpPr>
          <p:spPr>
            <a:xfrm flipV="1">
              <a:off x="2707228" y="4555068"/>
              <a:ext cx="535513" cy="4954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Connector 21"/>
            <p:cNvCxnSpPr>
              <a:stCxn id="12" idx="6"/>
              <a:endCxn id="14" idx="1"/>
            </p:cNvCxnSpPr>
            <p:nvPr/>
          </p:nvCxnSpPr>
          <p:spPr>
            <a:xfrm>
              <a:off x="2706519" y="5119512"/>
              <a:ext cx="762709" cy="18632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Straight Connector 22"/>
            <p:cNvCxnSpPr>
              <a:stCxn id="13" idx="6"/>
              <a:endCxn id="15" idx="2"/>
            </p:cNvCxnSpPr>
            <p:nvPr/>
          </p:nvCxnSpPr>
          <p:spPr>
            <a:xfrm>
              <a:off x="3440297" y="4555068"/>
              <a:ext cx="818436" cy="24971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4995335" y="4988278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555068" y="5705122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599291" y="5613400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333069" y="5048956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530625" y="5864577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07002" y="6294966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>
              <a:stCxn id="25" idx="7"/>
              <a:endCxn id="24" idx="3"/>
            </p:cNvCxnSpPr>
            <p:nvPr/>
          </p:nvCxnSpPr>
          <p:spPr>
            <a:xfrm flipV="1">
              <a:off x="4723693" y="5144857"/>
              <a:ext cx="300573" cy="58713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/>
            <p:cNvCxnSpPr>
              <a:stCxn id="25" idx="6"/>
              <a:endCxn id="26" idx="2"/>
            </p:cNvCxnSpPr>
            <p:nvPr/>
          </p:nvCxnSpPr>
          <p:spPr>
            <a:xfrm flipV="1">
              <a:off x="4752624" y="5705122"/>
              <a:ext cx="846667" cy="9172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/>
            <p:cNvCxnSpPr>
              <a:stCxn id="29" idx="7"/>
              <a:endCxn id="26" idx="3"/>
            </p:cNvCxnSpPr>
            <p:nvPr/>
          </p:nvCxnSpPr>
          <p:spPr>
            <a:xfrm flipV="1">
              <a:off x="5375627" y="5769979"/>
              <a:ext cx="252595" cy="55185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/>
            <p:cNvCxnSpPr>
              <a:endCxn id="27" idx="2"/>
            </p:cNvCxnSpPr>
            <p:nvPr/>
          </p:nvCxnSpPr>
          <p:spPr>
            <a:xfrm flipV="1">
              <a:off x="5797556" y="5140678"/>
              <a:ext cx="535513" cy="4954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>
              <a:stCxn id="15" idx="5"/>
              <a:endCxn id="24" idx="1"/>
            </p:cNvCxnSpPr>
            <p:nvPr/>
          </p:nvCxnSpPr>
          <p:spPr>
            <a:xfrm>
              <a:off x="4427358" y="4869636"/>
              <a:ext cx="596908" cy="14550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/>
            <p:cNvCxnSpPr>
              <a:stCxn id="16" idx="6"/>
              <a:endCxn id="14" idx="3"/>
            </p:cNvCxnSpPr>
            <p:nvPr/>
          </p:nvCxnSpPr>
          <p:spPr>
            <a:xfrm flipV="1">
              <a:off x="2314230" y="5435546"/>
              <a:ext cx="1154998" cy="36553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>
              <a:stCxn id="13" idx="5"/>
              <a:endCxn id="14" idx="0"/>
            </p:cNvCxnSpPr>
            <p:nvPr/>
          </p:nvCxnSpPr>
          <p:spPr>
            <a:xfrm>
              <a:off x="3411366" y="4619925"/>
              <a:ext cx="127709" cy="65904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stCxn id="24" idx="5"/>
              <a:endCxn id="26" idx="1"/>
            </p:cNvCxnSpPr>
            <p:nvPr/>
          </p:nvCxnSpPr>
          <p:spPr>
            <a:xfrm>
              <a:off x="5163960" y="5144857"/>
              <a:ext cx="464262" cy="4954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>
              <a:stCxn id="26" idx="5"/>
              <a:endCxn id="28" idx="2"/>
            </p:cNvCxnSpPr>
            <p:nvPr/>
          </p:nvCxnSpPr>
          <p:spPr>
            <a:xfrm>
              <a:off x="5767916" y="5769979"/>
              <a:ext cx="762709" cy="18632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stCxn id="29" idx="5"/>
              <a:endCxn id="28" idx="3"/>
            </p:cNvCxnSpPr>
            <p:nvPr/>
          </p:nvCxnSpPr>
          <p:spPr>
            <a:xfrm flipV="1">
              <a:off x="5375627" y="6021156"/>
              <a:ext cx="1183929" cy="430389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/>
            <p:cNvCxnSpPr>
              <a:stCxn id="17" idx="5"/>
              <a:endCxn id="27" idx="1"/>
            </p:cNvCxnSpPr>
            <p:nvPr/>
          </p:nvCxnSpPr>
          <p:spPr>
            <a:xfrm>
              <a:off x="5893512" y="4528203"/>
              <a:ext cx="468488" cy="54761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/>
            <p:cNvCxnSpPr>
              <a:stCxn id="27" idx="5"/>
              <a:endCxn id="28" idx="0"/>
            </p:cNvCxnSpPr>
            <p:nvPr/>
          </p:nvCxnSpPr>
          <p:spPr>
            <a:xfrm>
              <a:off x="6501694" y="5205535"/>
              <a:ext cx="127709" cy="65904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606223" y="3490883"/>
            <a:ext cx="1840449" cy="867953"/>
            <a:chOff x="1464740" y="4371624"/>
            <a:chExt cx="5263441" cy="2106786"/>
          </a:xfrm>
        </p:grpSpPr>
        <p:sp>
          <p:nvSpPr>
            <p:cNvPr id="45" name="Oval 44"/>
            <p:cNvSpPr/>
            <p:nvPr/>
          </p:nvSpPr>
          <p:spPr>
            <a:xfrm>
              <a:off x="1905007" y="4402668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464740" y="5119512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508964" y="5027790"/>
              <a:ext cx="197557" cy="183444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3242741" y="4463346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440297" y="5278967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4258733" y="4713057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116674" y="5709356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724887" y="4371624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/>
            <p:cNvCxnSpPr>
              <a:stCxn id="47" idx="1"/>
              <a:endCxn id="45" idx="5"/>
            </p:cNvCxnSpPr>
            <p:nvPr/>
          </p:nvCxnSpPr>
          <p:spPr>
            <a:xfrm flipH="1" flipV="1">
              <a:off x="2073632" y="4559247"/>
              <a:ext cx="464262" cy="4954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Straight Connector 53"/>
            <p:cNvCxnSpPr>
              <a:stCxn id="46" idx="6"/>
              <a:endCxn id="47" idx="2"/>
            </p:cNvCxnSpPr>
            <p:nvPr/>
          </p:nvCxnSpPr>
          <p:spPr>
            <a:xfrm flipV="1">
              <a:off x="1662296" y="5119512"/>
              <a:ext cx="846667" cy="9172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" name="Straight Connector 54"/>
            <p:cNvCxnSpPr>
              <a:stCxn id="51" idx="7"/>
              <a:endCxn id="47" idx="4"/>
            </p:cNvCxnSpPr>
            <p:nvPr/>
          </p:nvCxnSpPr>
          <p:spPr>
            <a:xfrm flipV="1">
              <a:off x="2285299" y="5211234"/>
              <a:ext cx="322442" cy="52498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Straight Connector 55"/>
            <p:cNvCxnSpPr>
              <a:endCxn id="48" idx="2"/>
            </p:cNvCxnSpPr>
            <p:nvPr/>
          </p:nvCxnSpPr>
          <p:spPr>
            <a:xfrm flipV="1">
              <a:off x="2707228" y="4555068"/>
              <a:ext cx="535513" cy="4954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/>
            <p:cNvCxnSpPr>
              <a:stCxn id="47" idx="6"/>
              <a:endCxn id="49" idx="1"/>
            </p:cNvCxnSpPr>
            <p:nvPr/>
          </p:nvCxnSpPr>
          <p:spPr>
            <a:xfrm>
              <a:off x="2706519" y="5119512"/>
              <a:ext cx="762709" cy="18632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/>
            <p:cNvCxnSpPr>
              <a:stCxn id="48" idx="6"/>
              <a:endCxn id="50" idx="2"/>
            </p:cNvCxnSpPr>
            <p:nvPr/>
          </p:nvCxnSpPr>
          <p:spPr>
            <a:xfrm>
              <a:off x="3440297" y="4555068"/>
              <a:ext cx="818436" cy="24971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4995335" y="4988278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555068" y="5705122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599291" y="5613400"/>
              <a:ext cx="197556" cy="183444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6333069" y="5048956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530625" y="5864577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207002" y="6294966"/>
              <a:ext cx="197556" cy="18344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/>
            <p:cNvCxnSpPr>
              <a:stCxn id="60" idx="7"/>
              <a:endCxn id="59" idx="3"/>
            </p:cNvCxnSpPr>
            <p:nvPr/>
          </p:nvCxnSpPr>
          <p:spPr>
            <a:xfrm flipV="1">
              <a:off x="4723693" y="5144857"/>
              <a:ext cx="300573" cy="58713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Straight Connector 65"/>
            <p:cNvCxnSpPr>
              <a:stCxn id="60" idx="6"/>
              <a:endCxn id="61" idx="2"/>
            </p:cNvCxnSpPr>
            <p:nvPr/>
          </p:nvCxnSpPr>
          <p:spPr>
            <a:xfrm flipV="1">
              <a:off x="4752624" y="5705122"/>
              <a:ext cx="846667" cy="9172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Straight Connector 66"/>
            <p:cNvCxnSpPr>
              <a:stCxn id="64" idx="7"/>
              <a:endCxn id="61" idx="3"/>
            </p:cNvCxnSpPr>
            <p:nvPr/>
          </p:nvCxnSpPr>
          <p:spPr>
            <a:xfrm flipV="1">
              <a:off x="5375627" y="5769979"/>
              <a:ext cx="252595" cy="55185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Straight Connector 67"/>
            <p:cNvCxnSpPr>
              <a:endCxn id="62" idx="2"/>
            </p:cNvCxnSpPr>
            <p:nvPr/>
          </p:nvCxnSpPr>
          <p:spPr>
            <a:xfrm flipV="1">
              <a:off x="5797556" y="5140678"/>
              <a:ext cx="535513" cy="4954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/>
            <p:cNvCxnSpPr>
              <a:stCxn id="50" idx="5"/>
              <a:endCxn id="59" idx="1"/>
            </p:cNvCxnSpPr>
            <p:nvPr/>
          </p:nvCxnSpPr>
          <p:spPr>
            <a:xfrm>
              <a:off x="4427358" y="4869636"/>
              <a:ext cx="596908" cy="14550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/>
            <p:cNvCxnSpPr>
              <a:stCxn id="51" idx="6"/>
              <a:endCxn id="49" idx="3"/>
            </p:cNvCxnSpPr>
            <p:nvPr/>
          </p:nvCxnSpPr>
          <p:spPr>
            <a:xfrm flipV="1">
              <a:off x="2314230" y="5435546"/>
              <a:ext cx="1154998" cy="36553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/>
            <p:cNvCxnSpPr>
              <a:stCxn id="48" idx="5"/>
              <a:endCxn id="49" idx="0"/>
            </p:cNvCxnSpPr>
            <p:nvPr/>
          </p:nvCxnSpPr>
          <p:spPr>
            <a:xfrm>
              <a:off x="3411366" y="4619925"/>
              <a:ext cx="127709" cy="65904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/>
            <p:cNvCxnSpPr>
              <a:stCxn id="59" idx="5"/>
              <a:endCxn id="61" idx="1"/>
            </p:cNvCxnSpPr>
            <p:nvPr/>
          </p:nvCxnSpPr>
          <p:spPr>
            <a:xfrm>
              <a:off x="5163960" y="5144857"/>
              <a:ext cx="464262" cy="4954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/>
            <p:cNvCxnSpPr>
              <a:stCxn id="61" idx="5"/>
              <a:endCxn id="63" idx="2"/>
            </p:cNvCxnSpPr>
            <p:nvPr/>
          </p:nvCxnSpPr>
          <p:spPr>
            <a:xfrm>
              <a:off x="5767916" y="5769979"/>
              <a:ext cx="762709" cy="18632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/>
            <p:cNvCxnSpPr>
              <a:stCxn id="64" idx="5"/>
              <a:endCxn id="63" idx="3"/>
            </p:cNvCxnSpPr>
            <p:nvPr/>
          </p:nvCxnSpPr>
          <p:spPr>
            <a:xfrm flipV="1">
              <a:off x="5375627" y="6021156"/>
              <a:ext cx="1183929" cy="430389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/>
            <p:cNvCxnSpPr>
              <a:stCxn id="52" idx="5"/>
              <a:endCxn id="62" idx="1"/>
            </p:cNvCxnSpPr>
            <p:nvPr/>
          </p:nvCxnSpPr>
          <p:spPr>
            <a:xfrm>
              <a:off x="5893512" y="4528203"/>
              <a:ext cx="468488" cy="54761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stCxn id="62" idx="5"/>
              <a:endCxn id="63" idx="0"/>
            </p:cNvCxnSpPr>
            <p:nvPr/>
          </p:nvCxnSpPr>
          <p:spPr>
            <a:xfrm>
              <a:off x="6501694" y="5205535"/>
              <a:ext cx="127709" cy="65904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7" name="Group 76"/>
          <p:cNvGrpSpPr/>
          <p:nvPr/>
        </p:nvGrpSpPr>
        <p:grpSpPr>
          <a:xfrm>
            <a:off x="650732" y="5104643"/>
            <a:ext cx="2003072" cy="867953"/>
            <a:chOff x="2728410" y="3597696"/>
            <a:chExt cx="2003072" cy="867953"/>
          </a:xfrm>
        </p:grpSpPr>
        <p:sp>
          <p:nvSpPr>
            <p:cNvPr id="78" name="Oval 77"/>
            <p:cNvSpPr/>
            <p:nvPr/>
          </p:nvSpPr>
          <p:spPr>
            <a:xfrm>
              <a:off x="3616766" y="3631995"/>
              <a:ext cx="1114716" cy="830165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2728410" y="3597696"/>
              <a:ext cx="1840449" cy="867953"/>
              <a:chOff x="1464740" y="4371624"/>
              <a:chExt cx="5263441" cy="2106786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1905007" y="4402668"/>
                <a:ext cx="197556" cy="1834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1464740" y="5119512"/>
                <a:ext cx="197556" cy="1834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2508964" y="5027790"/>
                <a:ext cx="197557" cy="183444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3242741" y="4463346"/>
                <a:ext cx="197556" cy="1834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3440297" y="5278967"/>
                <a:ext cx="197556" cy="1834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4258733" y="4713057"/>
                <a:ext cx="197556" cy="1834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2116674" y="5709356"/>
                <a:ext cx="197556" cy="1834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724887" y="4371624"/>
                <a:ext cx="197556" cy="1834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/>
              <p:cNvCxnSpPr>
                <a:stCxn id="84" idx="1"/>
                <a:endCxn id="82" idx="5"/>
              </p:cNvCxnSpPr>
              <p:nvPr/>
            </p:nvCxnSpPr>
            <p:spPr>
              <a:xfrm flipH="1" flipV="1">
                <a:off x="2073632" y="4559247"/>
                <a:ext cx="464262" cy="49540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1" name="Straight Connector 90"/>
              <p:cNvCxnSpPr>
                <a:stCxn id="83" idx="6"/>
                <a:endCxn id="84" idx="2"/>
              </p:cNvCxnSpPr>
              <p:nvPr/>
            </p:nvCxnSpPr>
            <p:spPr>
              <a:xfrm flipV="1">
                <a:off x="1662296" y="5119512"/>
                <a:ext cx="846667" cy="91722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Straight Connector 91"/>
              <p:cNvCxnSpPr>
                <a:stCxn id="88" idx="7"/>
                <a:endCxn id="84" idx="4"/>
              </p:cNvCxnSpPr>
              <p:nvPr/>
            </p:nvCxnSpPr>
            <p:spPr>
              <a:xfrm flipV="1">
                <a:off x="2285299" y="5211234"/>
                <a:ext cx="322442" cy="52498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Straight Connector 92"/>
              <p:cNvCxnSpPr>
                <a:endCxn id="85" idx="2"/>
              </p:cNvCxnSpPr>
              <p:nvPr/>
            </p:nvCxnSpPr>
            <p:spPr>
              <a:xfrm flipV="1">
                <a:off x="2707228" y="4555068"/>
                <a:ext cx="535513" cy="49540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/>
              <p:cNvCxnSpPr>
                <a:stCxn id="84" idx="6"/>
                <a:endCxn id="86" idx="1"/>
              </p:cNvCxnSpPr>
              <p:nvPr/>
            </p:nvCxnSpPr>
            <p:spPr>
              <a:xfrm>
                <a:off x="2706519" y="5119512"/>
                <a:ext cx="762709" cy="186320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/>
              <p:cNvCxnSpPr>
                <a:stCxn id="85" idx="6"/>
                <a:endCxn id="87" idx="2"/>
              </p:cNvCxnSpPr>
              <p:nvPr/>
            </p:nvCxnSpPr>
            <p:spPr>
              <a:xfrm>
                <a:off x="3440297" y="4555068"/>
                <a:ext cx="818436" cy="249711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6" name="Oval 95"/>
              <p:cNvSpPr/>
              <p:nvPr/>
            </p:nvSpPr>
            <p:spPr>
              <a:xfrm>
                <a:off x="4995335" y="4988278"/>
                <a:ext cx="197556" cy="1834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/>
              <p:nvPr/>
            </p:nvSpPr>
            <p:spPr>
              <a:xfrm>
                <a:off x="4555068" y="5705122"/>
                <a:ext cx="197556" cy="1834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5599291" y="5613400"/>
                <a:ext cx="197556" cy="183444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6333069" y="5048956"/>
                <a:ext cx="197556" cy="1834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6530625" y="5864577"/>
                <a:ext cx="197556" cy="1834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5207002" y="6294966"/>
                <a:ext cx="197556" cy="18344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>
                <a:stCxn id="97" idx="7"/>
                <a:endCxn id="96" idx="3"/>
              </p:cNvCxnSpPr>
              <p:nvPr/>
            </p:nvCxnSpPr>
            <p:spPr>
              <a:xfrm flipV="1">
                <a:off x="4723693" y="5144857"/>
                <a:ext cx="300573" cy="587130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/>
              <p:cNvCxnSpPr>
                <a:stCxn id="97" idx="6"/>
                <a:endCxn id="98" idx="2"/>
              </p:cNvCxnSpPr>
              <p:nvPr/>
            </p:nvCxnSpPr>
            <p:spPr>
              <a:xfrm flipV="1">
                <a:off x="4752624" y="5705122"/>
                <a:ext cx="846667" cy="91722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/>
              <p:cNvCxnSpPr>
                <a:stCxn id="101" idx="7"/>
                <a:endCxn id="98" idx="3"/>
              </p:cNvCxnSpPr>
              <p:nvPr/>
            </p:nvCxnSpPr>
            <p:spPr>
              <a:xfrm flipV="1">
                <a:off x="5375627" y="5769979"/>
                <a:ext cx="252595" cy="551852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" name="Straight Connector 104"/>
              <p:cNvCxnSpPr>
                <a:endCxn id="99" idx="2"/>
              </p:cNvCxnSpPr>
              <p:nvPr/>
            </p:nvCxnSpPr>
            <p:spPr>
              <a:xfrm flipV="1">
                <a:off x="5797556" y="5140678"/>
                <a:ext cx="535513" cy="49540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6" name="Straight Connector 105"/>
              <p:cNvCxnSpPr>
                <a:stCxn id="87" idx="5"/>
                <a:endCxn id="96" idx="1"/>
              </p:cNvCxnSpPr>
              <p:nvPr/>
            </p:nvCxnSpPr>
            <p:spPr>
              <a:xfrm>
                <a:off x="4427358" y="4869636"/>
                <a:ext cx="596908" cy="14550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7" name="Straight Connector 106"/>
              <p:cNvCxnSpPr>
                <a:stCxn id="88" idx="6"/>
                <a:endCxn id="86" idx="3"/>
              </p:cNvCxnSpPr>
              <p:nvPr/>
            </p:nvCxnSpPr>
            <p:spPr>
              <a:xfrm flipV="1">
                <a:off x="2314230" y="5435546"/>
                <a:ext cx="1154998" cy="365532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Straight Connector 107"/>
              <p:cNvCxnSpPr>
                <a:stCxn id="85" idx="5"/>
                <a:endCxn id="86" idx="0"/>
              </p:cNvCxnSpPr>
              <p:nvPr/>
            </p:nvCxnSpPr>
            <p:spPr>
              <a:xfrm>
                <a:off x="3411366" y="4619925"/>
                <a:ext cx="127709" cy="659042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9" name="Straight Connector 108"/>
              <p:cNvCxnSpPr>
                <a:stCxn id="96" idx="5"/>
                <a:endCxn id="98" idx="1"/>
              </p:cNvCxnSpPr>
              <p:nvPr/>
            </p:nvCxnSpPr>
            <p:spPr>
              <a:xfrm>
                <a:off x="5163960" y="5144857"/>
                <a:ext cx="464262" cy="49540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0" name="Straight Connector 109"/>
              <p:cNvCxnSpPr>
                <a:stCxn id="98" idx="5"/>
                <a:endCxn id="100" idx="2"/>
              </p:cNvCxnSpPr>
              <p:nvPr/>
            </p:nvCxnSpPr>
            <p:spPr>
              <a:xfrm>
                <a:off x="5767916" y="5769979"/>
                <a:ext cx="762709" cy="186320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/>
              <p:cNvCxnSpPr>
                <a:stCxn id="101" idx="5"/>
                <a:endCxn id="100" idx="3"/>
              </p:cNvCxnSpPr>
              <p:nvPr/>
            </p:nvCxnSpPr>
            <p:spPr>
              <a:xfrm flipV="1">
                <a:off x="5375627" y="6021156"/>
                <a:ext cx="1183929" cy="430389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2" name="Straight Connector 111"/>
              <p:cNvCxnSpPr>
                <a:stCxn id="89" idx="5"/>
                <a:endCxn id="99" idx="1"/>
              </p:cNvCxnSpPr>
              <p:nvPr/>
            </p:nvCxnSpPr>
            <p:spPr>
              <a:xfrm>
                <a:off x="5893512" y="4528203"/>
                <a:ext cx="468488" cy="54761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3" name="Straight Connector 112"/>
              <p:cNvCxnSpPr>
                <a:stCxn id="99" idx="5"/>
                <a:endCxn id="100" idx="0"/>
              </p:cNvCxnSpPr>
              <p:nvPr/>
            </p:nvCxnSpPr>
            <p:spPr>
              <a:xfrm>
                <a:off x="6501694" y="5205535"/>
                <a:ext cx="127709" cy="659042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14" name="TextBox 113"/>
          <p:cNvSpPr txBox="1"/>
          <p:nvPr/>
        </p:nvSpPr>
        <p:spPr>
          <a:xfrm>
            <a:off x="3472711" y="2080502"/>
            <a:ext cx="48749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1. Create a graph of relations (Rel-graph)</a:t>
            </a:r>
            <a:endParaRPr lang="en-US" sz="2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3544726" y="3614332"/>
            <a:ext cx="4746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</a:t>
            </a:r>
            <a:r>
              <a:rPr lang="en-US" sz="2000" dirty="0" smtClean="0"/>
              <a:t>. Identify seed tuples to build schemas.</a:t>
            </a:r>
            <a:endParaRPr lang="en-US" sz="2000" dirty="0"/>
          </a:p>
        </p:txBody>
      </p:sp>
      <p:sp>
        <p:nvSpPr>
          <p:cNvPr id="116" name="TextBox 115"/>
          <p:cNvSpPr txBox="1"/>
          <p:nvPr/>
        </p:nvSpPr>
        <p:spPr>
          <a:xfrm>
            <a:off x="3560803" y="5295753"/>
            <a:ext cx="6087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3. Analyze seed neighborhood to find related tuples.</a:t>
            </a:r>
            <a:endParaRPr lang="en-US" sz="2000" dirty="0"/>
          </a:p>
        </p:txBody>
      </p:sp>
      <p:sp>
        <p:nvSpPr>
          <p:cNvPr id="119" name="Slide Number Placeholder 1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5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Rel-graph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Tuples as nodes.</a:t>
            </a:r>
            <a:endParaRPr lang="en-US" dirty="0"/>
          </a:p>
          <a:p>
            <a:r>
              <a:rPr lang="en-US" dirty="0" smtClean="0"/>
              <a:t>Weighted edges </a:t>
            </a:r>
          </a:p>
          <a:p>
            <a:pPr lvl="1"/>
            <a:r>
              <a:rPr lang="en-US" dirty="0" smtClean="0"/>
              <a:t>Symmetric conditional probability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322" y="2871661"/>
            <a:ext cx="5310011" cy="376056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0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Seeds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2391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High connectivity nodes are good seeds.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Sort nodes by the sum of top 50 SCP edges.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	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135" name="Group 134"/>
          <p:cNvGrpSpPr/>
          <p:nvPr/>
        </p:nvGrpSpPr>
        <p:grpSpPr>
          <a:xfrm>
            <a:off x="1464740" y="4371624"/>
            <a:ext cx="5263441" cy="2106786"/>
            <a:chOff x="1464740" y="4371624"/>
            <a:chExt cx="5263441" cy="2106786"/>
          </a:xfrm>
        </p:grpSpPr>
        <p:sp>
          <p:nvSpPr>
            <p:cNvPr id="5" name="Oval 4"/>
            <p:cNvSpPr/>
            <p:nvPr/>
          </p:nvSpPr>
          <p:spPr>
            <a:xfrm>
              <a:off x="1905007" y="4402668"/>
              <a:ext cx="197556" cy="183444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464740" y="5119512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508963" y="5027790"/>
              <a:ext cx="197556" cy="183444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242741" y="4463346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440297" y="5278967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258733" y="4713057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116674" y="5709356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724887" y="4371624"/>
              <a:ext cx="197556" cy="183444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>
              <a:stCxn id="7" idx="1"/>
              <a:endCxn id="5" idx="5"/>
            </p:cNvCxnSpPr>
            <p:nvPr/>
          </p:nvCxnSpPr>
          <p:spPr>
            <a:xfrm flipH="1" flipV="1">
              <a:off x="2073632" y="4559247"/>
              <a:ext cx="464262" cy="4954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6" idx="6"/>
              <a:endCxn id="7" idx="2"/>
            </p:cNvCxnSpPr>
            <p:nvPr/>
          </p:nvCxnSpPr>
          <p:spPr>
            <a:xfrm flipV="1">
              <a:off x="1662296" y="5119512"/>
              <a:ext cx="846667" cy="917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12" idx="7"/>
              <a:endCxn id="7" idx="4"/>
            </p:cNvCxnSpPr>
            <p:nvPr/>
          </p:nvCxnSpPr>
          <p:spPr>
            <a:xfrm flipV="1">
              <a:off x="2285299" y="5211234"/>
              <a:ext cx="322442" cy="5249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endCxn id="8" idx="2"/>
            </p:cNvCxnSpPr>
            <p:nvPr/>
          </p:nvCxnSpPr>
          <p:spPr>
            <a:xfrm flipV="1">
              <a:off x="2707228" y="4555068"/>
              <a:ext cx="535513" cy="4954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7" idx="6"/>
              <a:endCxn id="10" idx="1"/>
            </p:cNvCxnSpPr>
            <p:nvPr/>
          </p:nvCxnSpPr>
          <p:spPr>
            <a:xfrm>
              <a:off x="2706519" y="5119512"/>
              <a:ext cx="762709" cy="186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" idx="6"/>
              <a:endCxn id="11" idx="2"/>
            </p:cNvCxnSpPr>
            <p:nvPr/>
          </p:nvCxnSpPr>
          <p:spPr>
            <a:xfrm>
              <a:off x="3440297" y="4555068"/>
              <a:ext cx="818436" cy="2497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>
            <a:xfrm>
              <a:off x="4995335" y="4988278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4555068" y="5705122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/>
            <p:nvPr/>
          </p:nvSpPr>
          <p:spPr>
            <a:xfrm>
              <a:off x="5599291" y="5613400"/>
              <a:ext cx="197556" cy="183444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333069" y="5048956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6530625" y="5864577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5207002" y="6294966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/>
            <p:cNvCxnSpPr>
              <a:stCxn id="97" idx="7"/>
              <a:endCxn id="96" idx="3"/>
            </p:cNvCxnSpPr>
            <p:nvPr/>
          </p:nvCxnSpPr>
          <p:spPr>
            <a:xfrm flipV="1">
              <a:off x="4723693" y="5144857"/>
              <a:ext cx="300573" cy="5871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7" idx="6"/>
              <a:endCxn id="98" idx="2"/>
            </p:cNvCxnSpPr>
            <p:nvPr/>
          </p:nvCxnSpPr>
          <p:spPr>
            <a:xfrm flipV="1">
              <a:off x="4752624" y="5705122"/>
              <a:ext cx="846667" cy="917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01" idx="7"/>
              <a:endCxn id="98" idx="3"/>
            </p:cNvCxnSpPr>
            <p:nvPr/>
          </p:nvCxnSpPr>
          <p:spPr>
            <a:xfrm flipV="1">
              <a:off x="5375627" y="5769979"/>
              <a:ext cx="252595" cy="5518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endCxn id="99" idx="2"/>
            </p:cNvCxnSpPr>
            <p:nvPr/>
          </p:nvCxnSpPr>
          <p:spPr>
            <a:xfrm flipV="1">
              <a:off x="5797556" y="5140678"/>
              <a:ext cx="535513" cy="4954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1" idx="5"/>
              <a:endCxn id="96" idx="1"/>
            </p:cNvCxnSpPr>
            <p:nvPr/>
          </p:nvCxnSpPr>
          <p:spPr>
            <a:xfrm>
              <a:off x="4427358" y="4869636"/>
              <a:ext cx="596908" cy="1455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2" idx="6"/>
              <a:endCxn id="10" idx="3"/>
            </p:cNvCxnSpPr>
            <p:nvPr/>
          </p:nvCxnSpPr>
          <p:spPr>
            <a:xfrm flipV="1">
              <a:off x="2314230" y="5435546"/>
              <a:ext cx="1154998" cy="3655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8" idx="5"/>
              <a:endCxn id="10" idx="0"/>
            </p:cNvCxnSpPr>
            <p:nvPr/>
          </p:nvCxnSpPr>
          <p:spPr>
            <a:xfrm>
              <a:off x="3411366" y="4619925"/>
              <a:ext cx="127709" cy="6590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96" idx="5"/>
              <a:endCxn id="98" idx="1"/>
            </p:cNvCxnSpPr>
            <p:nvPr/>
          </p:nvCxnSpPr>
          <p:spPr>
            <a:xfrm>
              <a:off x="5163960" y="5144857"/>
              <a:ext cx="464262" cy="4954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98" idx="5"/>
              <a:endCxn id="100" idx="2"/>
            </p:cNvCxnSpPr>
            <p:nvPr/>
          </p:nvCxnSpPr>
          <p:spPr>
            <a:xfrm>
              <a:off x="5767916" y="5769979"/>
              <a:ext cx="762709" cy="186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01" idx="5"/>
              <a:endCxn id="100" idx="3"/>
            </p:cNvCxnSpPr>
            <p:nvPr/>
          </p:nvCxnSpPr>
          <p:spPr>
            <a:xfrm flipV="1">
              <a:off x="5375627" y="6021156"/>
              <a:ext cx="1183929" cy="43038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13" idx="5"/>
              <a:endCxn id="99" idx="1"/>
            </p:cNvCxnSpPr>
            <p:nvPr/>
          </p:nvCxnSpPr>
          <p:spPr>
            <a:xfrm>
              <a:off x="5893512" y="4528203"/>
              <a:ext cx="468488" cy="5476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99" idx="5"/>
              <a:endCxn id="100" idx="0"/>
            </p:cNvCxnSpPr>
            <p:nvPr/>
          </p:nvCxnSpPr>
          <p:spPr>
            <a:xfrm>
              <a:off x="6501694" y="5205535"/>
              <a:ext cx="127709" cy="6590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55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Neighborhood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For each seed:</a:t>
            </a:r>
          </a:p>
          <a:p>
            <a:pPr marL="274320" lvl="1" indent="0">
              <a:buNone/>
            </a:pPr>
            <a:r>
              <a:rPr lang="en-US" dirty="0" smtClean="0"/>
              <a:t>	</a:t>
            </a:r>
          </a:p>
          <a:p>
            <a:pPr marL="274320" lvl="1" indent="0">
              <a:buNone/>
            </a:pPr>
            <a:r>
              <a:rPr lang="en-US" dirty="0"/>
              <a:t>	</a:t>
            </a:r>
            <a:r>
              <a:rPr lang="en-US" dirty="0" smtClean="0"/>
              <a:t>Select the top neighbors up to two hops away.</a:t>
            </a:r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57" name="Group 56"/>
          <p:cNvGrpSpPr/>
          <p:nvPr/>
        </p:nvGrpSpPr>
        <p:grpSpPr>
          <a:xfrm>
            <a:off x="1464740" y="3555128"/>
            <a:ext cx="5986627" cy="2949222"/>
            <a:chOff x="1464740" y="3908778"/>
            <a:chExt cx="5986627" cy="2949222"/>
          </a:xfrm>
        </p:grpSpPr>
        <p:sp>
          <p:nvSpPr>
            <p:cNvPr id="56" name="Oval 55"/>
            <p:cNvSpPr/>
            <p:nvPr/>
          </p:nvSpPr>
          <p:spPr>
            <a:xfrm>
              <a:off x="3838923" y="3908778"/>
              <a:ext cx="3612444" cy="2949222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905007" y="4402668"/>
              <a:ext cx="197556" cy="183444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464740" y="5119512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508963" y="5027790"/>
              <a:ext cx="197556" cy="183444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242741" y="4463346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440297" y="5278967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258733" y="4713057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116674" y="5709356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724887" y="4371624"/>
              <a:ext cx="197556" cy="183444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25" idx="1"/>
              <a:endCxn id="23" idx="5"/>
            </p:cNvCxnSpPr>
            <p:nvPr/>
          </p:nvCxnSpPr>
          <p:spPr>
            <a:xfrm flipH="1" flipV="1">
              <a:off x="2073632" y="4559247"/>
              <a:ext cx="464262" cy="4954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4" idx="6"/>
              <a:endCxn id="25" idx="2"/>
            </p:cNvCxnSpPr>
            <p:nvPr/>
          </p:nvCxnSpPr>
          <p:spPr>
            <a:xfrm flipV="1">
              <a:off x="1662296" y="5119512"/>
              <a:ext cx="846667" cy="917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9" idx="7"/>
              <a:endCxn id="25" idx="4"/>
            </p:cNvCxnSpPr>
            <p:nvPr/>
          </p:nvCxnSpPr>
          <p:spPr>
            <a:xfrm flipV="1">
              <a:off x="2285299" y="5211234"/>
              <a:ext cx="322442" cy="5249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endCxn id="26" idx="2"/>
            </p:cNvCxnSpPr>
            <p:nvPr/>
          </p:nvCxnSpPr>
          <p:spPr>
            <a:xfrm flipV="1">
              <a:off x="2707228" y="4555068"/>
              <a:ext cx="535513" cy="4954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5" idx="6"/>
              <a:endCxn id="27" idx="1"/>
            </p:cNvCxnSpPr>
            <p:nvPr/>
          </p:nvCxnSpPr>
          <p:spPr>
            <a:xfrm>
              <a:off x="2706519" y="5119512"/>
              <a:ext cx="762709" cy="186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6" idx="6"/>
              <a:endCxn id="28" idx="2"/>
            </p:cNvCxnSpPr>
            <p:nvPr/>
          </p:nvCxnSpPr>
          <p:spPr>
            <a:xfrm>
              <a:off x="3440297" y="4555068"/>
              <a:ext cx="818436" cy="2497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4995335" y="4988278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555068" y="5705122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599291" y="5613400"/>
              <a:ext cx="197556" cy="183444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6333069" y="5048956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6530625" y="5864577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207002" y="6294966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>
              <a:stCxn id="38" idx="7"/>
              <a:endCxn id="37" idx="3"/>
            </p:cNvCxnSpPr>
            <p:nvPr/>
          </p:nvCxnSpPr>
          <p:spPr>
            <a:xfrm flipV="1">
              <a:off x="4723693" y="5144857"/>
              <a:ext cx="300573" cy="5871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8" idx="6"/>
              <a:endCxn id="39" idx="2"/>
            </p:cNvCxnSpPr>
            <p:nvPr/>
          </p:nvCxnSpPr>
          <p:spPr>
            <a:xfrm flipV="1">
              <a:off x="4752624" y="5705122"/>
              <a:ext cx="846667" cy="917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42" idx="7"/>
              <a:endCxn id="39" idx="3"/>
            </p:cNvCxnSpPr>
            <p:nvPr/>
          </p:nvCxnSpPr>
          <p:spPr>
            <a:xfrm flipV="1">
              <a:off x="5375627" y="5769979"/>
              <a:ext cx="252595" cy="5518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endCxn id="40" idx="2"/>
            </p:cNvCxnSpPr>
            <p:nvPr/>
          </p:nvCxnSpPr>
          <p:spPr>
            <a:xfrm flipV="1">
              <a:off x="5797556" y="5140678"/>
              <a:ext cx="535513" cy="4954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8" idx="5"/>
              <a:endCxn id="37" idx="1"/>
            </p:cNvCxnSpPr>
            <p:nvPr/>
          </p:nvCxnSpPr>
          <p:spPr>
            <a:xfrm>
              <a:off x="4427358" y="4869636"/>
              <a:ext cx="596908" cy="1455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9" idx="6"/>
              <a:endCxn id="27" idx="3"/>
            </p:cNvCxnSpPr>
            <p:nvPr/>
          </p:nvCxnSpPr>
          <p:spPr>
            <a:xfrm flipV="1">
              <a:off x="2314230" y="5435546"/>
              <a:ext cx="1154998" cy="36553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26" idx="5"/>
              <a:endCxn id="27" idx="0"/>
            </p:cNvCxnSpPr>
            <p:nvPr/>
          </p:nvCxnSpPr>
          <p:spPr>
            <a:xfrm>
              <a:off x="3411366" y="4619925"/>
              <a:ext cx="127709" cy="6590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7" idx="5"/>
              <a:endCxn id="39" idx="1"/>
            </p:cNvCxnSpPr>
            <p:nvPr/>
          </p:nvCxnSpPr>
          <p:spPr>
            <a:xfrm>
              <a:off x="5163960" y="5144857"/>
              <a:ext cx="464262" cy="4954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39" idx="5"/>
              <a:endCxn id="41" idx="2"/>
            </p:cNvCxnSpPr>
            <p:nvPr/>
          </p:nvCxnSpPr>
          <p:spPr>
            <a:xfrm>
              <a:off x="5767916" y="5769979"/>
              <a:ext cx="762709" cy="186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42" idx="5"/>
              <a:endCxn id="41" idx="3"/>
            </p:cNvCxnSpPr>
            <p:nvPr/>
          </p:nvCxnSpPr>
          <p:spPr>
            <a:xfrm flipV="1">
              <a:off x="5375627" y="6021156"/>
              <a:ext cx="1183929" cy="43038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30" idx="5"/>
              <a:endCxn id="40" idx="1"/>
            </p:cNvCxnSpPr>
            <p:nvPr/>
          </p:nvCxnSpPr>
          <p:spPr>
            <a:xfrm>
              <a:off x="5893512" y="4528203"/>
              <a:ext cx="468488" cy="5476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40" idx="5"/>
              <a:endCxn id="41" idx="0"/>
            </p:cNvCxnSpPr>
            <p:nvPr/>
          </p:nvCxnSpPr>
          <p:spPr>
            <a:xfrm>
              <a:off x="6501694" y="5205535"/>
              <a:ext cx="127709" cy="6590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43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 blue links doesn’t cut it anymore!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1261258"/>
            <a:ext cx="9144000" cy="2217205"/>
            <a:chOff x="0" y="1261258"/>
            <a:chExt cx="9144000" cy="221720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61258"/>
              <a:ext cx="9144000" cy="157180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65160" y="2888276"/>
              <a:ext cx="7399874" cy="5901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~ 62 Million documents is a bit much for even the most ardent fan!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0114" y="3886262"/>
            <a:ext cx="5241033" cy="2711058"/>
            <a:chOff x="410114" y="3886262"/>
            <a:chExt cx="5241033" cy="271105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3886262"/>
              <a:ext cx="1834931" cy="137442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0114" y="5558178"/>
              <a:ext cx="1882017" cy="1039142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490172" y="4970681"/>
              <a:ext cx="3160975" cy="84516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dirty="0" smtClean="0"/>
                <a:t>Analysts poring over data to find important connections.</a:t>
              </a:r>
              <a:endParaRPr lang="en-US" dirty="0"/>
            </a:p>
            <a:p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23317" y="3867857"/>
            <a:ext cx="4856341" cy="2517816"/>
            <a:chOff x="4123317" y="3867857"/>
            <a:chExt cx="4856341" cy="251781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50410" y="3867857"/>
              <a:ext cx="1429248" cy="251781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123317" y="3959882"/>
              <a:ext cx="3258154" cy="646331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Users with small devices and comparable attention spans!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606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Graph Analysis: Personalized Page 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Page Rank “personalized” to a query [</a:t>
            </a:r>
            <a:r>
              <a:rPr lang="en-US" sz="2000" dirty="0" err="1" smtClean="0"/>
              <a:t>Haveliwala</a:t>
            </a:r>
            <a:r>
              <a:rPr lang="en-US" sz="2000" dirty="0" smtClean="0"/>
              <a:t>, 2002]</a:t>
            </a:r>
          </a:p>
          <a:p>
            <a:endParaRPr lang="en-US" sz="2000" dirty="0" smtClean="0"/>
          </a:p>
          <a:p>
            <a:r>
              <a:rPr lang="en-US" sz="2000" dirty="0" smtClean="0"/>
              <a:t>Higher score for nodes with connections to</a:t>
            </a:r>
          </a:p>
          <a:p>
            <a:pPr lvl="1"/>
            <a:r>
              <a:rPr lang="en-US" dirty="0" smtClean="0"/>
              <a:t>query</a:t>
            </a:r>
          </a:p>
          <a:p>
            <a:pPr lvl="1"/>
            <a:r>
              <a:rPr lang="en-US" dirty="0" smtClean="0"/>
              <a:t>query’s neighbors</a:t>
            </a:r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	</a:t>
            </a: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2084921" y="3666067"/>
            <a:ext cx="3612444" cy="2949222"/>
            <a:chOff x="3838923" y="3908778"/>
            <a:chExt cx="3612444" cy="2949222"/>
          </a:xfrm>
        </p:grpSpPr>
        <p:sp>
          <p:nvSpPr>
            <p:cNvPr id="6" name="Oval 5"/>
            <p:cNvSpPr/>
            <p:nvPr/>
          </p:nvSpPr>
          <p:spPr>
            <a:xfrm>
              <a:off x="3838923" y="3908778"/>
              <a:ext cx="3612444" cy="2949222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258733" y="4713057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724887" y="4371624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995335" y="4988278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555068" y="5705122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599291" y="5613400"/>
              <a:ext cx="197556" cy="183444"/>
            </a:xfrm>
            <a:prstGeom prst="ellipse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333069" y="5048956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530625" y="5864577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207002" y="6294966"/>
              <a:ext cx="197556" cy="18344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22" idx="7"/>
              <a:endCxn id="21" idx="3"/>
            </p:cNvCxnSpPr>
            <p:nvPr/>
          </p:nvCxnSpPr>
          <p:spPr>
            <a:xfrm flipV="1">
              <a:off x="4723693" y="5144857"/>
              <a:ext cx="300573" cy="5871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2" idx="6"/>
              <a:endCxn id="23" idx="2"/>
            </p:cNvCxnSpPr>
            <p:nvPr/>
          </p:nvCxnSpPr>
          <p:spPr>
            <a:xfrm flipV="1">
              <a:off x="4752624" y="5705122"/>
              <a:ext cx="846667" cy="917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6" idx="7"/>
              <a:endCxn id="23" idx="3"/>
            </p:cNvCxnSpPr>
            <p:nvPr/>
          </p:nvCxnSpPr>
          <p:spPr>
            <a:xfrm flipV="1">
              <a:off x="5375627" y="5769979"/>
              <a:ext cx="252595" cy="5518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endCxn id="24" idx="2"/>
            </p:cNvCxnSpPr>
            <p:nvPr/>
          </p:nvCxnSpPr>
          <p:spPr>
            <a:xfrm flipV="1">
              <a:off x="5797556" y="5140678"/>
              <a:ext cx="535513" cy="4954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2" idx="5"/>
              <a:endCxn id="21" idx="1"/>
            </p:cNvCxnSpPr>
            <p:nvPr/>
          </p:nvCxnSpPr>
          <p:spPr>
            <a:xfrm>
              <a:off x="4427358" y="4869636"/>
              <a:ext cx="596908" cy="1455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1" idx="5"/>
              <a:endCxn id="23" idx="1"/>
            </p:cNvCxnSpPr>
            <p:nvPr/>
          </p:nvCxnSpPr>
          <p:spPr>
            <a:xfrm>
              <a:off x="5163960" y="5144857"/>
              <a:ext cx="464262" cy="4954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3" idx="5"/>
              <a:endCxn id="25" idx="2"/>
            </p:cNvCxnSpPr>
            <p:nvPr/>
          </p:nvCxnSpPr>
          <p:spPr>
            <a:xfrm>
              <a:off x="5767916" y="5769979"/>
              <a:ext cx="762709" cy="1863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6" idx="5"/>
              <a:endCxn id="25" idx="3"/>
            </p:cNvCxnSpPr>
            <p:nvPr/>
          </p:nvCxnSpPr>
          <p:spPr>
            <a:xfrm flipV="1">
              <a:off x="5375627" y="6021156"/>
              <a:ext cx="1183929" cy="43038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4" idx="5"/>
              <a:endCxn id="24" idx="1"/>
            </p:cNvCxnSpPr>
            <p:nvPr/>
          </p:nvCxnSpPr>
          <p:spPr>
            <a:xfrm>
              <a:off x="5893512" y="4528203"/>
              <a:ext cx="468488" cy="54761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24" idx="5"/>
              <a:endCxn id="25" idx="0"/>
            </p:cNvCxnSpPr>
            <p:nvPr/>
          </p:nvCxnSpPr>
          <p:spPr>
            <a:xfrm>
              <a:off x="6501694" y="5205535"/>
              <a:ext cx="127709" cy="65904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2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Page 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Higher score for nodes connected to query and query’s neighbors.</a:t>
            </a:r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	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832556" y="2588511"/>
            <a:ext cx="7100777" cy="4269489"/>
            <a:chOff x="152400" y="1705312"/>
            <a:chExt cx="8227015" cy="5064310"/>
          </a:xfrm>
        </p:grpSpPr>
        <p:sp>
          <p:nvSpPr>
            <p:cNvPr id="32" name="TextBox 31"/>
            <p:cNvSpPr txBox="1"/>
            <p:nvPr/>
          </p:nvSpPr>
          <p:spPr>
            <a:xfrm>
              <a:off x="167879" y="3984307"/>
              <a:ext cx="3401400" cy="328566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smtClean="0"/>
                <a:t>([person], fail, test)</a:t>
              </a:r>
              <a:endParaRPr 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7879" y="1705312"/>
              <a:ext cx="3401400" cy="32856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smtClean="0"/>
                <a:t>([person], use, [drug])</a:t>
              </a:r>
              <a:endParaRPr 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519998" y="1705312"/>
              <a:ext cx="3859417" cy="3285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smtClean="0"/>
                <a:t>([person], use, [substance])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67879" y="5700884"/>
              <a:ext cx="3401400" cy="328566"/>
            </a:xfrm>
            <a:prstGeom prst="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smtClean="0"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</a:rPr>
                <a:t>([person], be member of, [org])</a:t>
              </a:r>
              <a:endParaRPr lang="en-US" sz="12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endParaRPr>
            </a:p>
          </p:txBody>
        </p:sp>
        <p:cxnSp>
          <p:nvCxnSpPr>
            <p:cNvPr id="42" name="Straight Connector 41"/>
            <p:cNvCxnSpPr>
              <a:stCxn id="44" idx="2"/>
            </p:cNvCxnSpPr>
            <p:nvPr/>
          </p:nvCxnSpPr>
          <p:spPr>
            <a:xfrm>
              <a:off x="6462485" y="5019816"/>
              <a:ext cx="0" cy="7068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2" idx="2"/>
              <a:endCxn id="40" idx="0"/>
            </p:cNvCxnSpPr>
            <p:nvPr/>
          </p:nvCxnSpPr>
          <p:spPr>
            <a:xfrm>
              <a:off x="1868580" y="4312873"/>
              <a:ext cx="0" cy="13880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578392" y="4691250"/>
              <a:ext cx="3768185" cy="3285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smtClean="0"/>
                <a:t>([person], suspended for, [activity])</a:t>
              </a:r>
              <a:endParaRPr lang="en-US" sz="12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534592" y="2499806"/>
              <a:ext cx="3844823" cy="3285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smtClean="0"/>
                <a:t>([person], suspended by, [org])</a:t>
              </a:r>
              <a:endParaRPr lang="en-US" sz="12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78390" y="3448757"/>
              <a:ext cx="3768185" cy="3285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smtClean="0"/>
                <a:t>([person], suspended for, [time])</a:t>
              </a:r>
              <a:endParaRPr lang="en-US" sz="1200" dirty="0"/>
            </a:p>
          </p:txBody>
        </p:sp>
        <p:cxnSp>
          <p:nvCxnSpPr>
            <p:cNvPr id="47" name="Straight Connector 46"/>
            <p:cNvCxnSpPr>
              <a:stCxn id="32" idx="0"/>
              <a:endCxn id="45" idx="1"/>
            </p:cNvCxnSpPr>
            <p:nvPr/>
          </p:nvCxnSpPr>
          <p:spPr>
            <a:xfrm flipV="1">
              <a:off x="1868580" y="2664090"/>
              <a:ext cx="2666012" cy="13202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2" idx="0"/>
              <a:endCxn id="46" idx="1"/>
            </p:cNvCxnSpPr>
            <p:nvPr/>
          </p:nvCxnSpPr>
          <p:spPr>
            <a:xfrm flipV="1">
              <a:off x="1868580" y="3613041"/>
              <a:ext cx="2709811" cy="3712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44" idx="0"/>
              <a:endCxn id="46" idx="2"/>
            </p:cNvCxnSpPr>
            <p:nvPr/>
          </p:nvCxnSpPr>
          <p:spPr>
            <a:xfrm flipH="1" flipV="1">
              <a:off x="6462483" y="3777323"/>
              <a:ext cx="1" cy="9139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44" idx="0"/>
              <a:endCxn id="32" idx="3"/>
            </p:cNvCxnSpPr>
            <p:nvPr/>
          </p:nvCxnSpPr>
          <p:spPr>
            <a:xfrm flipH="1" flipV="1">
              <a:off x="3569279" y="4148591"/>
              <a:ext cx="2893206" cy="542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46" idx="0"/>
              <a:endCxn id="45" idx="2"/>
            </p:cNvCxnSpPr>
            <p:nvPr/>
          </p:nvCxnSpPr>
          <p:spPr>
            <a:xfrm flipH="1" flipV="1">
              <a:off x="6457003" y="2828372"/>
              <a:ext cx="5480" cy="6203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51"/>
            <p:cNvCxnSpPr>
              <a:stCxn id="45" idx="3"/>
              <a:endCxn id="44" idx="3"/>
            </p:cNvCxnSpPr>
            <p:nvPr/>
          </p:nvCxnSpPr>
          <p:spPr>
            <a:xfrm flipH="1">
              <a:off x="8346577" y="2664090"/>
              <a:ext cx="32838" cy="2191443"/>
            </a:xfrm>
            <a:prstGeom prst="bentConnector3">
              <a:avLst>
                <a:gd name="adj1" fmla="val -806548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33" idx="2"/>
              <a:endCxn id="32" idx="0"/>
            </p:cNvCxnSpPr>
            <p:nvPr/>
          </p:nvCxnSpPr>
          <p:spPr>
            <a:xfrm>
              <a:off x="1868580" y="2033878"/>
              <a:ext cx="0" cy="19504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32" idx="0"/>
              <a:endCxn id="39" idx="1"/>
            </p:cNvCxnSpPr>
            <p:nvPr/>
          </p:nvCxnSpPr>
          <p:spPr>
            <a:xfrm flipV="1">
              <a:off x="1868580" y="1869596"/>
              <a:ext cx="2651418" cy="21147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33" idx="2"/>
              <a:endCxn id="46" idx="1"/>
            </p:cNvCxnSpPr>
            <p:nvPr/>
          </p:nvCxnSpPr>
          <p:spPr>
            <a:xfrm>
              <a:off x="1868580" y="2033878"/>
              <a:ext cx="2709811" cy="15791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33" idx="3"/>
              <a:endCxn id="39" idx="1"/>
            </p:cNvCxnSpPr>
            <p:nvPr/>
          </p:nvCxnSpPr>
          <p:spPr>
            <a:xfrm>
              <a:off x="3569279" y="1869596"/>
              <a:ext cx="95071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39" idx="3"/>
              <a:endCxn id="44" idx="3"/>
            </p:cNvCxnSpPr>
            <p:nvPr/>
          </p:nvCxnSpPr>
          <p:spPr>
            <a:xfrm flipH="1">
              <a:off x="8346577" y="1869596"/>
              <a:ext cx="32838" cy="2985938"/>
            </a:xfrm>
            <a:prstGeom prst="bentConnector3">
              <a:avLst>
                <a:gd name="adj1" fmla="val -195164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152400" y="5700884"/>
              <a:ext cx="3401400" cy="3285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smtClean="0"/>
                <a:t>([person], be member of, [org])</a:t>
              </a:r>
              <a:endParaRPr lang="en-US" sz="12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571998" y="5715000"/>
              <a:ext cx="3774576" cy="3285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smtClean="0"/>
                <a:t>([person], be director of, [org])</a:t>
              </a:r>
              <a:endParaRPr lang="en-US" sz="1200" dirty="0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H="1">
              <a:off x="1066800" y="6084332"/>
              <a:ext cx="808901" cy="6736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40" idx="2"/>
            </p:cNvCxnSpPr>
            <p:nvPr/>
          </p:nvCxnSpPr>
          <p:spPr>
            <a:xfrm>
              <a:off x="1868580" y="6029450"/>
              <a:ext cx="7122" cy="5999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40" idx="2"/>
            </p:cNvCxnSpPr>
            <p:nvPr/>
          </p:nvCxnSpPr>
          <p:spPr>
            <a:xfrm>
              <a:off x="1868580" y="6029450"/>
              <a:ext cx="798421" cy="728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5638800" y="6096000"/>
              <a:ext cx="808901" cy="6736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440579" y="6107668"/>
              <a:ext cx="7122" cy="533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440579" y="6107668"/>
              <a:ext cx="798421" cy="6619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38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Personalized Page 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Higher </a:t>
            </a:r>
            <a:r>
              <a:rPr lang="en-US" sz="2000" dirty="0"/>
              <a:t>score for nodes connected to query and query’s neighbors.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832556" y="2588511"/>
            <a:ext cx="7100777" cy="4269489"/>
            <a:chOff x="152400" y="1705312"/>
            <a:chExt cx="8227015" cy="5064310"/>
          </a:xfrm>
        </p:grpSpPr>
        <p:sp>
          <p:nvSpPr>
            <p:cNvPr id="93" name="TextBox 92"/>
            <p:cNvSpPr txBox="1"/>
            <p:nvPr/>
          </p:nvSpPr>
          <p:spPr>
            <a:xfrm>
              <a:off x="167879" y="3984307"/>
              <a:ext cx="3401400" cy="328566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smtClean="0"/>
                <a:t>([person], fail, test)</a:t>
              </a:r>
              <a:endParaRPr lang="en-US" sz="1200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67879" y="1705312"/>
              <a:ext cx="3401400" cy="32856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smtClean="0"/>
                <a:t>([person], use, [drug])</a:t>
              </a:r>
              <a:endParaRPr lang="en-US" sz="120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519998" y="1705312"/>
              <a:ext cx="3859417" cy="3285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smtClean="0"/>
                <a:t>([person], use, [substance])</a:t>
              </a:r>
              <a:endParaRPr lang="en-US" sz="120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67879" y="5700884"/>
              <a:ext cx="3401400" cy="328566"/>
            </a:xfrm>
            <a:prstGeom prst="rect">
              <a:avLst/>
            </a:prstGeom>
            <a:noFill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smtClean="0"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</a:rPr>
                <a:t>([person], be member of, [org])</a:t>
              </a:r>
              <a:endParaRPr lang="en-US" sz="12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a:endParaRPr>
            </a:p>
          </p:txBody>
        </p:sp>
        <p:cxnSp>
          <p:nvCxnSpPr>
            <p:cNvPr id="97" name="Straight Connector 96"/>
            <p:cNvCxnSpPr>
              <a:stCxn id="99" idx="2"/>
            </p:cNvCxnSpPr>
            <p:nvPr/>
          </p:nvCxnSpPr>
          <p:spPr>
            <a:xfrm>
              <a:off x="6462485" y="5019816"/>
              <a:ext cx="0" cy="7068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3" idx="2"/>
              <a:endCxn id="96" idx="0"/>
            </p:cNvCxnSpPr>
            <p:nvPr/>
          </p:nvCxnSpPr>
          <p:spPr>
            <a:xfrm>
              <a:off x="1868580" y="4312873"/>
              <a:ext cx="0" cy="13880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4578392" y="4691250"/>
              <a:ext cx="3768185" cy="3285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smtClean="0"/>
                <a:t>([person], suspended for, [activity])</a:t>
              </a:r>
              <a:endParaRPr lang="en-US" sz="12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534592" y="2499806"/>
              <a:ext cx="3844823" cy="3285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smtClean="0"/>
                <a:t>([person], suspended by, [org])</a:t>
              </a:r>
              <a:endParaRPr lang="en-US" sz="12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578390" y="3448757"/>
              <a:ext cx="3768185" cy="3285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dirty="0" smtClean="0"/>
                <a:t>([person], suspended for, [time])</a:t>
              </a:r>
              <a:endParaRPr lang="en-US" sz="1200" dirty="0"/>
            </a:p>
          </p:txBody>
        </p:sp>
        <p:cxnSp>
          <p:nvCxnSpPr>
            <p:cNvPr id="102" name="Straight Connector 101"/>
            <p:cNvCxnSpPr>
              <a:stCxn id="93" idx="0"/>
              <a:endCxn id="100" idx="1"/>
            </p:cNvCxnSpPr>
            <p:nvPr/>
          </p:nvCxnSpPr>
          <p:spPr>
            <a:xfrm flipV="1">
              <a:off x="1868580" y="2664090"/>
              <a:ext cx="2666012" cy="132021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3" idx="0"/>
              <a:endCxn id="101" idx="1"/>
            </p:cNvCxnSpPr>
            <p:nvPr/>
          </p:nvCxnSpPr>
          <p:spPr>
            <a:xfrm flipV="1">
              <a:off x="1868580" y="3613041"/>
              <a:ext cx="2709811" cy="3712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99" idx="0"/>
              <a:endCxn id="101" idx="2"/>
            </p:cNvCxnSpPr>
            <p:nvPr/>
          </p:nvCxnSpPr>
          <p:spPr>
            <a:xfrm flipH="1" flipV="1">
              <a:off x="6462483" y="3777323"/>
              <a:ext cx="1" cy="91392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99" idx="0"/>
              <a:endCxn id="93" idx="3"/>
            </p:cNvCxnSpPr>
            <p:nvPr/>
          </p:nvCxnSpPr>
          <p:spPr>
            <a:xfrm flipH="1" flipV="1">
              <a:off x="3569279" y="4148591"/>
              <a:ext cx="2893206" cy="54265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01" idx="0"/>
              <a:endCxn id="100" idx="2"/>
            </p:cNvCxnSpPr>
            <p:nvPr/>
          </p:nvCxnSpPr>
          <p:spPr>
            <a:xfrm flipH="1" flipV="1">
              <a:off x="6457003" y="2828372"/>
              <a:ext cx="5480" cy="6203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Elbow Connector 106"/>
            <p:cNvCxnSpPr>
              <a:stCxn id="100" idx="3"/>
              <a:endCxn id="99" idx="3"/>
            </p:cNvCxnSpPr>
            <p:nvPr/>
          </p:nvCxnSpPr>
          <p:spPr>
            <a:xfrm flipH="1">
              <a:off x="8346577" y="2664090"/>
              <a:ext cx="32838" cy="2191443"/>
            </a:xfrm>
            <a:prstGeom prst="bentConnector3">
              <a:avLst>
                <a:gd name="adj1" fmla="val -806548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94" idx="2"/>
              <a:endCxn id="93" idx="0"/>
            </p:cNvCxnSpPr>
            <p:nvPr/>
          </p:nvCxnSpPr>
          <p:spPr>
            <a:xfrm>
              <a:off x="1868580" y="2033878"/>
              <a:ext cx="0" cy="19504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93" idx="0"/>
              <a:endCxn id="95" idx="1"/>
            </p:cNvCxnSpPr>
            <p:nvPr/>
          </p:nvCxnSpPr>
          <p:spPr>
            <a:xfrm flipV="1">
              <a:off x="1868580" y="1869596"/>
              <a:ext cx="2651418" cy="21147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94" idx="2"/>
              <a:endCxn id="101" idx="1"/>
            </p:cNvCxnSpPr>
            <p:nvPr/>
          </p:nvCxnSpPr>
          <p:spPr>
            <a:xfrm>
              <a:off x="1868580" y="2033878"/>
              <a:ext cx="2709811" cy="15791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94" idx="3"/>
              <a:endCxn id="95" idx="1"/>
            </p:cNvCxnSpPr>
            <p:nvPr/>
          </p:nvCxnSpPr>
          <p:spPr>
            <a:xfrm>
              <a:off x="3569279" y="1869596"/>
              <a:ext cx="95071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Elbow Connector 111"/>
            <p:cNvCxnSpPr>
              <a:stCxn id="95" idx="3"/>
              <a:endCxn id="99" idx="3"/>
            </p:cNvCxnSpPr>
            <p:nvPr/>
          </p:nvCxnSpPr>
          <p:spPr>
            <a:xfrm flipH="1">
              <a:off x="8346577" y="1869596"/>
              <a:ext cx="32838" cy="2985938"/>
            </a:xfrm>
            <a:prstGeom prst="bentConnector3">
              <a:avLst>
                <a:gd name="adj1" fmla="val -1951649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152400" y="5700884"/>
              <a:ext cx="3401400" cy="3285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strike="sngStrike" dirty="0" smtClean="0"/>
                <a:t>([person], be member of, [org])</a:t>
              </a:r>
              <a:endParaRPr lang="en-US" sz="1200" strike="sngStrike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571998" y="5715000"/>
              <a:ext cx="3774576" cy="32856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strike="sngStrike" dirty="0" smtClean="0"/>
                <a:t>([person], be director of, [org])</a:t>
              </a:r>
              <a:endParaRPr lang="en-US" sz="1200" strike="sngStrike" dirty="0"/>
            </a:p>
          </p:txBody>
        </p:sp>
        <p:cxnSp>
          <p:nvCxnSpPr>
            <p:cNvPr id="115" name="Straight Connector 114"/>
            <p:cNvCxnSpPr/>
            <p:nvPr/>
          </p:nvCxnSpPr>
          <p:spPr>
            <a:xfrm flipH="1">
              <a:off x="1066800" y="6084332"/>
              <a:ext cx="808901" cy="6736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96" idx="2"/>
            </p:cNvCxnSpPr>
            <p:nvPr/>
          </p:nvCxnSpPr>
          <p:spPr>
            <a:xfrm>
              <a:off x="1868580" y="6029450"/>
              <a:ext cx="7122" cy="59994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96" idx="2"/>
            </p:cNvCxnSpPr>
            <p:nvPr/>
          </p:nvCxnSpPr>
          <p:spPr>
            <a:xfrm>
              <a:off x="1868580" y="6029450"/>
              <a:ext cx="798421" cy="7285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H="1">
              <a:off x="5638800" y="6096000"/>
              <a:ext cx="808901" cy="67362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6440579" y="6107668"/>
              <a:ext cx="7122" cy="533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6440579" y="6107668"/>
              <a:ext cx="798421" cy="66195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66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 work</a:t>
            </a:r>
          </a:p>
          <a:p>
            <a:pPr lvl="1"/>
            <a:r>
              <a:rPr lang="en-US" dirty="0" smtClean="0"/>
              <a:t>Coherence issues</a:t>
            </a:r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dirty="0" smtClean="0"/>
              <a:t>Our approach</a:t>
            </a:r>
          </a:p>
          <a:p>
            <a:pPr lvl="1"/>
            <a:r>
              <a:rPr lang="en-US" dirty="0" smtClean="0"/>
              <a:t>Representation</a:t>
            </a:r>
          </a:p>
          <a:p>
            <a:pPr lvl="1"/>
            <a:r>
              <a:rPr lang="en-US" dirty="0" smtClean="0"/>
              <a:t>Modeling relation co-occurrence</a:t>
            </a:r>
          </a:p>
          <a:p>
            <a:pPr lvl="1"/>
            <a:r>
              <a:rPr lang="en-US" dirty="0" smtClean="0"/>
              <a:t>Finding related tuples</a:t>
            </a:r>
          </a:p>
          <a:p>
            <a:pPr lvl="1"/>
            <a:r>
              <a:rPr lang="en-US" dirty="0" smtClean="0"/>
              <a:t>Building schemas	</a:t>
            </a:r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dirty="0" smtClean="0"/>
              <a:t>Evaluation</a:t>
            </a:r>
          </a:p>
          <a:p>
            <a:pPr lvl="1"/>
            <a:r>
              <a:rPr lang="en-US" dirty="0" smtClean="0"/>
              <a:t>Mechanical Turk</a:t>
            </a:r>
          </a:p>
        </p:txBody>
      </p:sp>
      <p:sp>
        <p:nvSpPr>
          <p:cNvPr id="4" name="Left Arrow 3"/>
          <p:cNvSpPr/>
          <p:nvPr/>
        </p:nvSpPr>
        <p:spPr>
          <a:xfrm>
            <a:off x="4853229" y="4397540"/>
            <a:ext cx="868178" cy="20897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43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5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Schemas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Collect actor candidates from arguments.</a:t>
            </a:r>
          </a:p>
          <a:p>
            <a:pPr marL="274320" lvl="1" indent="0">
              <a:buNone/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008000"/>
                </a:solidFill>
              </a:rPr>
              <a:t>A1:[person]</a:t>
            </a:r>
            <a:r>
              <a:rPr lang="en-US" dirty="0" smtClean="0"/>
              <a:t>, suspended by, </a:t>
            </a:r>
            <a:r>
              <a:rPr lang="en-US" b="1" dirty="0" smtClean="0">
                <a:solidFill>
                  <a:srgbClr val="008000"/>
                </a:solidFill>
              </a:rPr>
              <a:t>A2:[org]</a:t>
            </a:r>
            <a:r>
              <a:rPr lang="en-US" dirty="0" smtClean="0"/>
              <a:t>)</a:t>
            </a:r>
            <a:endParaRPr lang="en-US" dirty="0"/>
          </a:p>
          <a:p>
            <a:pPr marL="274320" lvl="1" indent="0">
              <a:buNone/>
            </a:pPr>
            <a:r>
              <a:rPr lang="en-US" dirty="0" smtClean="0"/>
              <a:t>       (</a:t>
            </a:r>
            <a:r>
              <a:rPr lang="en-US" b="1" dirty="0" smtClean="0">
                <a:solidFill>
                  <a:srgbClr val="008000"/>
                </a:solidFill>
              </a:rPr>
              <a:t>A</a:t>
            </a:r>
            <a:r>
              <a:rPr lang="en-US" b="1" dirty="0">
                <a:solidFill>
                  <a:srgbClr val="008000"/>
                </a:solidFill>
              </a:rPr>
              <a:t>3</a:t>
            </a:r>
            <a:r>
              <a:rPr lang="en-US" b="1" dirty="0" smtClean="0">
                <a:solidFill>
                  <a:srgbClr val="008000"/>
                </a:solidFill>
              </a:rPr>
              <a:t>:[person]</a:t>
            </a:r>
            <a:r>
              <a:rPr lang="en-US" dirty="0" smtClean="0"/>
              <a:t>, used, </a:t>
            </a:r>
            <a:r>
              <a:rPr lang="en-US" b="1" dirty="0" smtClean="0">
                <a:solidFill>
                  <a:srgbClr val="008000"/>
                </a:solidFill>
              </a:rPr>
              <a:t>A4:[substance]</a:t>
            </a:r>
            <a:r>
              <a:rPr lang="en-US" dirty="0" smtClean="0"/>
              <a:t>)</a:t>
            </a: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sz="2000" dirty="0" smtClean="0"/>
              <a:t>Use equality constraints to merge actors.</a:t>
            </a:r>
          </a:p>
          <a:p>
            <a:pPr marL="274320" lvl="1" indent="0">
              <a:buNone/>
            </a:pPr>
            <a:r>
              <a:rPr lang="en-US" dirty="0" smtClean="0"/>
              <a:t>e.g., (</a:t>
            </a:r>
            <a:r>
              <a:rPr lang="en-US" b="1" dirty="0">
                <a:solidFill>
                  <a:srgbClr val="008000"/>
                </a:solidFill>
              </a:rPr>
              <a:t>A1</a:t>
            </a:r>
            <a:r>
              <a:rPr lang="en-US" b="1" dirty="0" smtClean="0">
                <a:solidFill>
                  <a:srgbClr val="008000"/>
                </a:solidFill>
              </a:rPr>
              <a:t>:[person]</a:t>
            </a:r>
            <a:r>
              <a:rPr lang="en-US" dirty="0" smtClean="0"/>
              <a:t>, </a:t>
            </a:r>
            <a:r>
              <a:rPr lang="en-US" dirty="0"/>
              <a:t>suspended by, </a:t>
            </a:r>
            <a:r>
              <a:rPr lang="en-US" b="1" dirty="0">
                <a:solidFill>
                  <a:srgbClr val="008000"/>
                </a:solidFill>
              </a:rPr>
              <a:t>A2</a:t>
            </a:r>
            <a:r>
              <a:rPr lang="en-US" b="1" dirty="0" smtClean="0">
                <a:solidFill>
                  <a:srgbClr val="008000"/>
                </a:solidFill>
              </a:rPr>
              <a:t>:[org]</a:t>
            </a:r>
            <a:r>
              <a:rPr lang="en-US" dirty="0" smtClean="0"/>
              <a:t>) </a:t>
            </a:r>
            <a:endParaRPr lang="en-US" dirty="0"/>
          </a:p>
          <a:p>
            <a:pPr marL="27432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(</a:t>
            </a:r>
            <a:r>
              <a:rPr lang="en-US" b="1" dirty="0">
                <a:solidFill>
                  <a:srgbClr val="008000"/>
                </a:solidFill>
              </a:rPr>
              <a:t>A1</a:t>
            </a:r>
            <a:r>
              <a:rPr lang="en-US" b="1" dirty="0" smtClean="0">
                <a:solidFill>
                  <a:srgbClr val="008000"/>
                </a:solidFill>
              </a:rPr>
              <a:t>:[person]</a:t>
            </a:r>
            <a:r>
              <a:rPr lang="en-US" dirty="0" smtClean="0"/>
              <a:t>, used, </a:t>
            </a:r>
            <a:r>
              <a:rPr lang="en-US" b="1" dirty="0" smtClean="0">
                <a:solidFill>
                  <a:srgbClr val="008000"/>
                </a:solidFill>
              </a:rPr>
              <a:t>A4:[substance]</a:t>
            </a:r>
            <a:r>
              <a:rPr lang="en-US" dirty="0" smtClean="0"/>
              <a:t>) 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sz="2000" dirty="0" smtClean="0"/>
              <a:t>Merge actors that perform same roles</a:t>
            </a:r>
            <a:endParaRPr lang="en-US" sz="2000" dirty="0"/>
          </a:p>
          <a:p>
            <a:pPr lvl="1"/>
            <a:r>
              <a:rPr lang="en-US" dirty="0" smtClean="0"/>
              <a:t>Do not merge actors with incompatible classes</a:t>
            </a:r>
          </a:p>
          <a:p>
            <a:pPr lvl="1"/>
            <a:r>
              <a:rPr lang="en-US" dirty="0" smtClean="0"/>
              <a:t>Do not merge actors with a relation between them.</a:t>
            </a:r>
          </a:p>
          <a:p>
            <a:endParaRPr lang="en-US" sz="2000" dirty="0"/>
          </a:p>
          <a:p>
            <a:r>
              <a:rPr lang="en-US" sz="2000" dirty="0" smtClean="0"/>
              <a:t>Output the top actors and the top K relations as the schema.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76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45</a:t>
            </a:fld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703786" y="1261040"/>
            <a:ext cx="7884545" cy="5453572"/>
            <a:chOff x="1688123" y="583398"/>
            <a:chExt cx="7884545" cy="5453572"/>
          </a:xfrm>
        </p:grpSpPr>
        <p:sp>
          <p:nvSpPr>
            <p:cNvPr id="25" name="Rectangle 24"/>
            <p:cNvSpPr/>
            <p:nvPr/>
          </p:nvSpPr>
          <p:spPr>
            <a:xfrm>
              <a:off x="3253033" y="585657"/>
              <a:ext cx="596385" cy="2714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Actor</a:t>
              </a:r>
              <a:endParaRPr lang="en-US" sz="16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606887" y="583398"/>
              <a:ext cx="596385" cy="2714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Actor</a:t>
              </a:r>
              <a:endParaRPr lang="en-US" sz="16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340592" y="585657"/>
              <a:ext cx="819682" cy="2714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/>
                <a:t>Relation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07012" y="2097482"/>
              <a:ext cx="1510540" cy="271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suspended for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17552" y="1906410"/>
              <a:ext cx="753979" cy="73325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A3</a:t>
              </a:r>
              <a:endParaRPr lang="en-US" sz="1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90533" y="2962340"/>
              <a:ext cx="1020772" cy="271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used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17552" y="2757867"/>
              <a:ext cx="753979" cy="733250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A4</a:t>
              </a:r>
              <a:endParaRPr lang="en-US" sz="1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290533" y="1278939"/>
              <a:ext cx="1020772" cy="271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failed</a:t>
              </a:r>
              <a:endParaRPr lang="en-US" sz="16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517552" y="1051291"/>
              <a:ext cx="753979" cy="7332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A2</a:t>
              </a:r>
              <a:endParaRPr lang="en-US" sz="16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253033" y="1051291"/>
              <a:ext cx="753979" cy="73325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88123" y="1051291"/>
              <a:ext cx="14837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 smtClean="0"/>
                <a:t>[person]</a:t>
              </a:r>
            </a:p>
            <a:p>
              <a:pPr algn="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Murray, </a:t>
              </a:r>
            </a:p>
            <a:p>
              <a:pPr algn="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Morgan, </a:t>
              </a:r>
            </a:p>
            <a:p>
              <a:pPr algn="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Gov. Bush, </a:t>
              </a:r>
            </a:p>
            <a:p>
              <a:pPr algn="r"/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...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00784" y="1051291"/>
              <a:ext cx="228601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292934"/>
                  </a:solidFill>
                </a:rPr>
                <a:t>[none]</a:t>
              </a:r>
            </a:p>
            <a:p>
              <a:r>
                <a:rPr lang="en-US" sz="1600" dirty="0" smtClean="0">
                  <a:solidFill>
                    <a:srgbClr val="7F7F7F"/>
                  </a:solidFill>
                </a:rPr>
                <a:t>test</a:t>
              </a:r>
              <a:endParaRPr lang="en-US" sz="1600" dirty="0">
                <a:solidFill>
                  <a:srgbClr val="7F7F7F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53033" y="1906410"/>
              <a:ext cx="753979" cy="73325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A1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253033" y="2757867"/>
              <a:ext cx="753979" cy="73325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53033" y="3585642"/>
              <a:ext cx="753979" cy="73325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22454" y="3787579"/>
              <a:ext cx="15105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suspended for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528718" y="3585642"/>
              <a:ext cx="753979" cy="73325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A5</a:t>
              </a:r>
              <a:endParaRPr lang="en-US" sz="16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253033" y="4448262"/>
              <a:ext cx="753979" cy="73325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22454" y="4650198"/>
              <a:ext cx="15105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was in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528718" y="4448262"/>
              <a:ext cx="753979" cy="733250"/>
            </a:xfrm>
            <a:prstGeom prst="rect">
              <a:avLst/>
            </a:prstGeom>
            <a:solidFill>
              <a:srgbClr val="FF6600"/>
            </a:soli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A6</a:t>
              </a:r>
              <a:endParaRPr lang="en-US" sz="16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41866" y="5303720"/>
              <a:ext cx="753979" cy="73325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11287" y="5505656"/>
              <a:ext cx="15105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suspended by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517551" y="5303720"/>
              <a:ext cx="753979" cy="733250"/>
            </a:xfrm>
            <a:prstGeom prst="rect">
              <a:avLst/>
            </a:prstGeom>
            <a:solidFill>
              <a:srgbClr val="0000FF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A7</a:t>
              </a:r>
              <a:endParaRPr lang="en-US" sz="16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400784" y="1906410"/>
              <a:ext cx="317188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[time]</a:t>
              </a:r>
            </a:p>
            <a:p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season, week, month,,…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400784" y="2757867"/>
              <a:ext cx="317188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[substance] [drug]</a:t>
              </a:r>
            </a:p>
            <a:p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cocaine, drug, gasoline, …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400784" y="3585642"/>
              <a:ext cx="317188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[game] [activity]</a:t>
              </a:r>
            </a:p>
            <a:p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violation, game, abuse, …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400784" y="4480089"/>
              <a:ext cx="317188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[location]</a:t>
              </a:r>
            </a:p>
            <a:p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desert, Simsbury, Albany, … 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400784" y="5303720"/>
              <a:ext cx="317188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[person] [organization]</a:t>
              </a:r>
            </a:p>
            <a:p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</a:rPr>
                <a:t>Fitch, NBA, Bud Selig, … </a:t>
              </a:r>
            </a:p>
          </p:txBody>
        </p:sp>
      </p:grp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457200" y="62463"/>
            <a:ext cx="8229600" cy="990600"/>
          </a:xfrm>
        </p:spPr>
        <p:txBody>
          <a:bodyPr/>
          <a:lstStyle/>
          <a:p>
            <a:r>
              <a:rPr lang="en-US" dirty="0" smtClean="0"/>
              <a:t>Example output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703786" y="1613723"/>
            <a:ext cx="73833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453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 work</a:t>
            </a:r>
          </a:p>
          <a:p>
            <a:pPr lvl="1"/>
            <a:r>
              <a:rPr lang="en-US" dirty="0" smtClean="0"/>
              <a:t>Coherence issues</a:t>
            </a:r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dirty="0" smtClean="0"/>
              <a:t>Our approach</a:t>
            </a:r>
          </a:p>
          <a:p>
            <a:pPr lvl="1"/>
            <a:r>
              <a:rPr lang="en-US" dirty="0" smtClean="0"/>
              <a:t>Representation</a:t>
            </a:r>
          </a:p>
          <a:p>
            <a:pPr lvl="1"/>
            <a:r>
              <a:rPr lang="en-US" dirty="0" smtClean="0"/>
              <a:t>Modeling relation co-occurrence</a:t>
            </a:r>
          </a:p>
          <a:p>
            <a:pPr lvl="1"/>
            <a:r>
              <a:rPr lang="en-US" dirty="0" smtClean="0"/>
              <a:t>Finding related tuples</a:t>
            </a:r>
          </a:p>
          <a:p>
            <a:pPr lvl="1"/>
            <a:r>
              <a:rPr lang="en-US" dirty="0" smtClean="0"/>
              <a:t>Building schemas	</a:t>
            </a:r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dirty="0" smtClean="0"/>
              <a:t>Evaluation</a:t>
            </a:r>
          </a:p>
          <a:p>
            <a:pPr lvl="1"/>
            <a:r>
              <a:rPr lang="en-US" dirty="0" smtClean="0"/>
              <a:t>Mechanical Turk</a:t>
            </a:r>
          </a:p>
        </p:txBody>
      </p:sp>
      <p:sp>
        <p:nvSpPr>
          <p:cNvPr id="4" name="Left Arrow 3"/>
          <p:cNvSpPr/>
          <p:nvPr/>
        </p:nvSpPr>
        <p:spPr>
          <a:xfrm>
            <a:off x="4853229" y="5099421"/>
            <a:ext cx="868178" cy="20897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46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5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1262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Topic coherence</a:t>
            </a:r>
          </a:p>
          <a:p>
            <a:pPr marL="0" indent="0">
              <a:buNone/>
            </a:pPr>
            <a:r>
              <a:rPr lang="en-US" sz="2000" dirty="0" smtClean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Do the schema relations form a coherent topic?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Actor coherence</a:t>
            </a:r>
          </a:p>
          <a:p>
            <a:pPr marL="0" indent="0">
              <a:buNone/>
            </a:pPr>
            <a:r>
              <a:rPr lang="en-US" sz="2000" dirty="0" smtClean="0"/>
              <a:t>	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Do instances of an actor form a coherent set?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9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Turk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Schemas are complex artifacts</a:t>
            </a:r>
          </a:p>
          <a:p>
            <a:pPr lvl="1"/>
            <a:r>
              <a:rPr lang="en-US" dirty="0" smtClean="0"/>
              <a:t>Actors with semantic classes + instances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sz="2000" dirty="0" smtClean="0"/>
              <a:t>Create simpler instantiations</a:t>
            </a:r>
          </a:p>
          <a:p>
            <a:pPr lvl="1"/>
            <a:r>
              <a:rPr lang="en-US" dirty="0" smtClean="0"/>
              <a:t>Ground tuples in schema by sampling instances.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r>
              <a:rPr lang="en-US" sz="2000" dirty="0" smtClean="0"/>
              <a:t>Estimate schema quality by evaluating instantiations.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20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Turker Tasks: Topic Coherence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0730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Determine which grounded tuples are valid.</a:t>
            </a:r>
            <a:endParaRPr lang="en-US" sz="2000" dirty="0"/>
          </a:p>
          <a:p>
            <a:r>
              <a:rPr lang="en-US" sz="2000" dirty="0" smtClean="0"/>
              <a:t>Do a majority belong to a single topic?</a:t>
            </a:r>
            <a:endParaRPr lang="en-US" sz="2000" dirty="0"/>
          </a:p>
          <a:p>
            <a:r>
              <a:rPr lang="en-US" sz="2000" dirty="0" smtClean="0"/>
              <a:t>Which tuples do not belong?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49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321545" y="3504352"/>
            <a:ext cx="7475302" cy="3155396"/>
            <a:chOff x="144698" y="3713327"/>
            <a:chExt cx="7475302" cy="3155396"/>
          </a:xfrm>
        </p:grpSpPr>
        <p:sp>
          <p:nvSpPr>
            <p:cNvPr id="10" name="TextBox 9"/>
            <p:cNvSpPr txBox="1"/>
            <p:nvPr/>
          </p:nvSpPr>
          <p:spPr>
            <a:xfrm>
              <a:off x="2893256" y="3729402"/>
              <a:ext cx="4726744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Subject	=&gt;	Action		=&gt; 	Object</a:t>
              </a:r>
            </a:p>
            <a:p>
              <a:endParaRPr lang="en-US" dirty="0" smtClean="0"/>
            </a:p>
            <a:p>
              <a:r>
                <a:rPr lang="en-US" dirty="0" smtClean="0"/>
                <a:t>bomb	=&gt;	explode in	=&gt; 	city</a:t>
              </a:r>
            </a:p>
            <a:p>
              <a:endParaRPr lang="en-US" dirty="0"/>
            </a:p>
            <a:p>
              <a:r>
                <a:rPr lang="en-US" dirty="0" smtClean="0"/>
                <a:t>bomb	=&gt;	explode kill	=&gt;	people</a:t>
              </a:r>
            </a:p>
            <a:p>
              <a:endParaRPr lang="en-US" dirty="0" smtClean="0"/>
            </a:p>
            <a:p>
              <a:r>
                <a:rPr lang="en-US" dirty="0" smtClean="0"/>
                <a:t>bomb</a:t>
              </a:r>
              <a:r>
                <a:rPr lang="en-US" dirty="0"/>
                <a:t>	</a:t>
              </a:r>
              <a:r>
                <a:rPr lang="en-US" dirty="0" smtClean="0"/>
                <a:t>=&gt;</a:t>
              </a:r>
              <a:r>
                <a:rPr lang="en-US" dirty="0"/>
                <a:t>	explode </a:t>
              </a:r>
              <a:r>
                <a:rPr lang="en-US" dirty="0" smtClean="0"/>
                <a:t>on</a:t>
              </a:r>
              <a:r>
                <a:rPr lang="en-US" dirty="0"/>
                <a:t>	</a:t>
              </a:r>
              <a:r>
                <a:rPr lang="en-US" dirty="0" smtClean="0"/>
                <a:t>=&gt;</a:t>
              </a:r>
              <a:r>
                <a:rPr lang="en-US" dirty="0"/>
                <a:t>	</a:t>
              </a:r>
              <a:r>
                <a:rPr lang="en-US" dirty="0" smtClean="0"/>
                <a:t>Friday</a:t>
              </a:r>
            </a:p>
            <a:p>
              <a:endParaRPr lang="en-US" dirty="0" smtClean="0"/>
            </a:p>
            <a:p>
              <a:r>
                <a:rPr lang="en-US" dirty="0" smtClean="0"/>
                <a:t>…		=</a:t>
              </a:r>
              <a:r>
                <a:rPr lang="en-US" dirty="0"/>
                <a:t>&gt;</a:t>
              </a:r>
              <a:r>
                <a:rPr lang="en-US" dirty="0" smtClean="0"/>
                <a:t>	…			=&gt;	…</a:t>
              </a:r>
              <a:endParaRPr lang="en-US" dirty="0"/>
            </a:p>
            <a:p>
              <a:endParaRPr lang="en-US" dirty="0" smtClean="0"/>
            </a:p>
            <a:p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4698" y="3713327"/>
              <a:ext cx="2781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  </a:t>
              </a:r>
              <a:r>
                <a:rPr lang="en-US" b="1" dirty="0" smtClean="0"/>
                <a:t>Valid		On Topic</a:t>
              </a:r>
              <a:endParaRPr lang="en-US" b="1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8751" y="4230427"/>
              <a:ext cx="458624" cy="45862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343" y="4230427"/>
              <a:ext cx="458624" cy="45862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8751" y="4841451"/>
              <a:ext cx="458624" cy="45862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343" y="4841451"/>
              <a:ext cx="458624" cy="45862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2674" y="5332225"/>
              <a:ext cx="458624" cy="45862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66" y="5332225"/>
              <a:ext cx="458624" cy="458624"/>
            </a:xfrm>
            <a:prstGeom prst="rect">
              <a:avLst/>
            </a:prstGeom>
          </p:spPr>
        </p:pic>
      </p:grpSp>
      <p:cxnSp>
        <p:nvCxnSpPr>
          <p:cNvPr id="21" name="Straight Connector 20"/>
          <p:cNvCxnSpPr/>
          <p:nvPr/>
        </p:nvCxnSpPr>
        <p:spPr>
          <a:xfrm>
            <a:off x="457200" y="3980731"/>
            <a:ext cx="738337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17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Retrieval to Machine Reading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3374496"/>
            <a:ext cx="7447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Information extraction to the rescue!</a:t>
            </a:r>
          </a:p>
        </p:txBody>
      </p:sp>
    </p:spTree>
    <p:extLst>
      <p:ext uri="{BB962C8B-B14F-4D97-AF65-F5344CB8AC3E}">
        <p14:creationId xmlns:p14="http://schemas.microsoft.com/office/powerpoint/2010/main" val="2558220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3458892" y="2928857"/>
            <a:ext cx="930228" cy="1588220"/>
          </a:xfrm>
          <a:prstGeom prst="rect">
            <a:avLst/>
          </a:prstGeom>
          <a:solidFill>
            <a:schemeClr val="bg2">
              <a:lumMod val="75000"/>
              <a:alpha val="3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689771" y="5001234"/>
            <a:ext cx="1332834" cy="1588220"/>
          </a:xfrm>
          <a:prstGeom prst="rect">
            <a:avLst/>
          </a:prstGeom>
          <a:solidFill>
            <a:schemeClr val="bg2">
              <a:lumMod val="75000"/>
              <a:alpha val="3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Turker Tasks: Actor Coherence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799"/>
            <a:ext cx="8229600" cy="998149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Do the instances have a common role?</a:t>
            </a:r>
          </a:p>
          <a:p>
            <a:r>
              <a:rPr lang="en-US" sz="2000" dirty="0" smtClean="0"/>
              <a:t>Which instances do not fit role?</a:t>
            </a:r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071400" y="2481365"/>
            <a:ext cx="6548599" cy="2072376"/>
            <a:chOff x="181222" y="3530298"/>
            <a:chExt cx="7438778" cy="3242363"/>
          </a:xfrm>
        </p:grpSpPr>
        <p:sp>
          <p:nvSpPr>
            <p:cNvPr id="9" name="TextBox 8"/>
            <p:cNvSpPr txBox="1"/>
            <p:nvPr/>
          </p:nvSpPr>
          <p:spPr>
            <a:xfrm>
              <a:off x="2893256" y="3546372"/>
              <a:ext cx="4726744" cy="3226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Subject	=&gt;	Action		=&gt; 	Object</a:t>
              </a:r>
            </a:p>
            <a:p>
              <a:endParaRPr lang="en-US" sz="1600" dirty="0" smtClean="0"/>
            </a:p>
            <a:p>
              <a:r>
                <a:rPr lang="en-US" sz="1600" dirty="0" smtClean="0"/>
                <a:t>bomb	=&gt;	explode in	=</a:t>
              </a:r>
              <a:r>
                <a:rPr lang="en-US" sz="1600" dirty="0"/>
                <a:t>&gt;</a:t>
              </a:r>
              <a:r>
                <a:rPr lang="en-US" sz="1600" dirty="0" smtClean="0"/>
                <a:t>	city</a:t>
              </a:r>
            </a:p>
            <a:p>
              <a:endParaRPr lang="en-US" sz="1600" dirty="0"/>
            </a:p>
            <a:p>
              <a:r>
                <a:rPr lang="en-US" sz="1600" dirty="0" smtClean="0"/>
                <a:t>missile	=&gt;	explode in	=&gt;	city</a:t>
              </a:r>
            </a:p>
            <a:p>
              <a:endParaRPr lang="en-US" sz="1600" dirty="0" smtClean="0"/>
            </a:p>
            <a:p>
              <a:r>
                <a:rPr lang="en-US" sz="1600" dirty="0" smtClean="0"/>
                <a:t>grenade</a:t>
              </a:r>
              <a:r>
                <a:rPr lang="en-US" sz="1600" dirty="0"/>
                <a:t>	</a:t>
              </a:r>
              <a:r>
                <a:rPr lang="en-US" sz="1600" dirty="0" smtClean="0"/>
                <a:t>=&gt;</a:t>
              </a:r>
              <a:r>
                <a:rPr lang="en-US" sz="1600" dirty="0"/>
                <a:t>	explode i</a:t>
              </a:r>
              <a:r>
                <a:rPr lang="en-US" sz="1600" dirty="0" smtClean="0"/>
                <a:t>n</a:t>
              </a:r>
              <a:r>
                <a:rPr lang="en-US" sz="1600" dirty="0"/>
                <a:t>	</a:t>
              </a:r>
              <a:r>
                <a:rPr lang="en-US" sz="1600" dirty="0" smtClean="0"/>
                <a:t>=&gt;</a:t>
              </a:r>
              <a:r>
                <a:rPr lang="en-US" sz="1600" dirty="0"/>
                <a:t>	</a:t>
              </a:r>
              <a:r>
                <a:rPr lang="en-US" sz="1600" dirty="0" smtClean="0"/>
                <a:t>city</a:t>
              </a:r>
            </a:p>
            <a:p>
              <a:endParaRPr lang="en-US" sz="1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1222" y="3530298"/>
              <a:ext cx="2781384" cy="529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</a:t>
              </a:r>
              <a:r>
                <a:rPr lang="en-US" sz="1600" b="1" dirty="0" smtClean="0"/>
                <a:t>Has Role     Fits Role</a:t>
              </a:r>
              <a:endParaRPr lang="en-US" sz="1600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8751" y="4230427"/>
              <a:ext cx="458624" cy="45862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343" y="4230427"/>
              <a:ext cx="458624" cy="4586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8751" y="4841451"/>
              <a:ext cx="458624" cy="45862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2674" y="5332225"/>
              <a:ext cx="458624" cy="458624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1039246" y="4587166"/>
            <a:ext cx="7176286" cy="2072377"/>
            <a:chOff x="144698" y="3582592"/>
            <a:chExt cx="8151788" cy="3242364"/>
          </a:xfrm>
        </p:grpSpPr>
        <p:sp>
          <p:nvSpPr>
            <p:cNvPr id="18" name="TextBox 17"/>
            <p:cNvSpPr txBox="1"/>
            <p:nvPr/>
          </p:nvSpPr>
          <p:spPr>
            <a:xfrm>
              <a:off x="2893256" y="3598666"/>
              <a:ext cx="5403230" cy="3226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Subject	=&gt;	Action		=&gt; 	Object</a:t>
              </a:r>
            </a:p>
            <a:p>
              <a:endParaRPr lang="en-US" sz="1600" dirty="0" smtClean="0"/>
            </a:p>
            <a:p>
              <a:r>
                <a:rPr lang="en-US" sz="1600" dirty="0" smtClean="0"/>
                <a:t>missile	=&gt;	explode in	=&gt; 	city</a:t>
              </a:r>
            </a:p>
            <a:p>
              <a:endParaRPr lang="en-US" sz="1600" dirty="0"/>
            </a:p>
            <a:p>
              <a:r>
                <a:rPr lang="en-US" sz="1600" dirty="0" smtClean="0"/>
                <a:t>missile	=&gt;	explode in	=&gt;	neighborhood</a:t>
              </a:r>
            </a:p>
            <a:p>
              <a:endParaRPr lang="en-US" sz="1600" dirty="0" smtClean="0"/>
            </a:p>
            <a:p>
              <a:r>
                <a:rPr lang="en-US" sz="1600" dirty="0" smtClean="0"/>
                <a:t>missile</a:t>
              </a:r>
              <a:r>
                <a:rPr lang="en-US" sz="1600" dirty="0"/>
                <a:t>	</a:t>
              </a:r>
              <a:r>
                <a:rPr lang="en-US" sz="1600" dirty="0" smtClean="0"/>
                <a:t>=&gt;</a:t>
              </a:r>
              <a:r>
                <a:rPr lang="en-US" sz="1600" dirty="0"/>
                <a:t>	explode i</a:t>
              </a:r>
              <a:r>
                <a:rPr lang="en-US" sz="1600" dirty="0" smtClean="0"/>
                <a:t>n</a:t>
              </a:r>
              <a:r>
                <a:rPr lang="en-US" sz="1600" dirty="0"/>
                <a:t>	</a:t>
              </a:r>
              <a:r>
                <a:rPr lang="en-US" sz="1600" dirty="0" smtClean="0"/>
                <a:t>=&gt;</a:t>
              </a:r>
              <a:r>
                <a:rPr lang="en-US" sz="1600" dirty="0"/>
                <a:t>	</a:t>
              </a:r>
              <a:r>
                <a:rPr lang="en-US" sz="1600" dirty="0" smtClean="0"/>
                <a:t>front</a:t>
              </a:r>
            </a:p>
            <a:p>
              <a:endParaRPr lang="en-US" sz="1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44698" y="3582592"/>
              <a:ext cx="2781383" cy="529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</a:t>
              </a:r>
              <a:r>
                <a:rPr lang="en-US" sz="1600" b="1" dirty="0" smtClean="0"/>
                <a:t>Has Role      Fits Role</a:t>
              </a:r>
              <a:endParaRPr lang="en-US" sz="1600" b="1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8751" y="4230427"/>
              <a:ext cx="458624" cy="45862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5343" y="4230427"/>
              <a:ext cx="458624" cy="45862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8751" y="4841451"/>
              <a:ext cx="458624" cy="45862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2674" y="5332225"/>
              <a:ext cx="458624" cy="458624"/>
            </a:xfrm>
            <a:prstGeom prst="rect">
              <a:avLst/>
            </a:prstGeom>
          </p:spPr>
        </p:pic>
      </p:grpSp>
      <p:cxnSp>
        <p:nvCxnSpPr>
          <p:cNvPr id="27" name="Straight Connector 26"/>
          <p:cNvCxnSpPr/>
          <p:nvPr/>
        </p:nvCxnSpPr>
        <p:spPr>
          <a:xfrm>
            <a:off x="1180711" y="4930418"/>
            <a:ext cx="68418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80711" y="2839139"/>
            <a:ext cx="68418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25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640" y="1822694"/>
            <a:ext cx="4657796" cy="31768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57878" y="5031860"/>
            <a:ext cx="5428262" cy="115701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Use of triples improves topical coherence.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Chambers’ schemas have more </a:t>
            </a:r>
            <a:r>
              <a:rPr lang="en-US" b="1" dirty="0" smtClean="0"/>
              <a:t>invalid tuples</a:t>
            </a:r>
            <a:r>
              <a:rPr lang="en-US" dirty="0" smtClean="0"/>
              <a:t>    i.e., incoherent assertions.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9671" y="2721784"/>
            <a:ext cx="2354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Based on </a:t>
            </a:r>
          </a:p>
          <a:p>
            <a:r>
              <a:rPr lang="en-US" dirty="0" smtClean="0"/>
              <a:t>500 instantiations </a:t>
            </a:r>
          </a:p>
          <a:p>
            <a:r>
              <a:rPr lang="en-US" dirty="0" smtClean="0"/>
              <a:t>from 100 schemas.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51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Topic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988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310" y="1492845"/>
            <a:ext cx="5031884" cy="35229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74310" y="5128311"/>
            <a:ext cx="5545690" cy="98811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Use of semantic classes improves actor coherence.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More actors are coherent sets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Fewer instances that do not fit role.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52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Actor Coherence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116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375"/>
            <a:ext cx="8229600" cy="990600"/>
          </a:xfrm>
        </p:spPr>
        <p:txBody>
          <a:bodyPr/>
          <a:lstStyle/>
          <a:p>
            <a:r>
              <a:rPr lang="en-US" dirty="0" smtClean="0"/>
              <a:t>Comparison: Chambers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53</a:t>
            </a:fld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2291023" y="1472839"/>
            <a:ext cx="4356967" cy="3419256"/>
            <a:chOff x="112540" y="1472839"/>
            <a:chExt cx="4356967" cy="3419256"/>
          </a:xfrm>
        </p:grpSpPr>
        <p:grpSp>
          <p:nvGrpSpPr>
            <p:cNvPr id="29" name="Group 28"/>
            <p:cNvGrpSpPr/>
            <p:nvPr/>
          </p:nvGrpSpPr>
          <p:grpSpPr>
            <a:xfrm>
              <a:off x="1305240" y="1472839"/>
              <a:ext cx="2002320" cy="3419256"/>
              <a:chOff x="989057" y="1472839"/>
              <a:chExt cx="2002320" cy="3419256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1318349" y="1475775"/>
                <a:ext cx="1318344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oppose</a:t>
                </a:r>
              </a:p>
              <a:p>
                <a:pPr algn="ctr"/>
                <a:endParaRPr lang="en-US" dirty="0" smtClean="0"/>
              </a:p>
              <a:p>
                <a:pPr algn="ctr"/>
                <a:r>
                  <a:rPr lang="en-US" dirty="0" smtClean="0"/>
                  <a:t>sign 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approve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veto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support</a:t>
                </a:r>
              </a:p>
              <a:p>
                <a:pPr algn="ctr"/>
                <a:endParaRPr lang="en-US" dirty="0" smtClean="0"/>
              </a:p>
              <a:p>
                <a:pPr algn="ctr"/>
                <a:r>
                  <a:rPr lang="en-US" dirty="0" smtClean="0"/>
                  <a:t>pass</a:t>
                </a:r>
              </a:p>
              <a:p>
                <a:pPr algn="ctr"/>
                <a:endParaRPr lang="en-US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989057" y="1472839"/>
                <a:ext cx="428686" cy="4622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A1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543192" y="1480374"/>
                <a:ext cx="448185" cy="45719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A2</a:t>
                </a:r>
                <a:endParaRPr lang="en-US" sz="12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005134" y="2031702"/>
                <a:ext cx="428686" cy="4622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A1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2543192" y="2039237"/>
                <a:ext cx="448185" cy="45719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A2</a:t>
                </a:r>
                <a:endParaRPr lang="en-US" sz="1200" dirty="0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990044" y="2589972"/>
                <a:ext cx="428686" cy="4622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A1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528102" y="2597507"/>
                <a:ext cx="448185" cy="45719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A2</a:t>
                </a:r>
                <a:endParaRPr lang="en-US" sz="12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90044" y="3148835"/>
                <a:ext cx="428686" cy="4622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A1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528102" y="3156370"/>
                <a:ext cx="448185" cy="45719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A2</a:t>
                </a:r>
                <a:endParaRPr lang="en-US" sz="1200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990044" y="3695850"/>
                <a:ext cx="428686" cy="4622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A1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528102" y="3703385"/>
                <a:ext cx="448185" cy="45719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A2</a:t>
                </a:r>
                <a:endParaRPr lang="en-US" sz="1200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990044" y="4254713"/>
                <a:ext cx="428686" cy="46222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A1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528102" y="4262248"/>
                <a:ext cx="448185" cy="45719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A2</a:t>
                </a:r>
                <a:endParaRPr lang="en-US" sz="1200" dirty="0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12540" y="2699704"/>
              <a:ext cx="11283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bill</a:t>
              </a:r>
            </a:p>
            <a:p>
              <a:pPr algn="r"/>
              <a:r>
                <a:rPr lang="en-US" sz="1600" dirty="0" smtClean="0"/>
                <a:t>president</a:t>
              </a:r>
            </a:p>
            <a:p>
              <a:pPr algn="r"/>
              <a:r>
                <a:rPr lang="en-US" sz="1600" dirty="0" smtClean="0"/>
                <a:t>house</a:t>
              </a:r>
              <a:endParaRPr lang="en-US" sz="16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358725" y="2699704"/>
              <a:ext cx="11107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bill</a:t>
              </a:r>
            </a:p>
            <a:p>
              <a:r>
                <a:rPr lang="en-US" sz="1600" dirty="0" smtClean="0"/>
                <a:t>measure</a:t>
              </a:r>
            </a:p>
            <a:p>
              <a:r>
                <a:rPr lang="en-US" sz="1600" dirty="0" smtClean="0"/>
                <a:t>legislation</a:t>
              </a:r>
              <a:endParaRPr lang="en-US" sz="1600" dirty="0"/>
            </a:p>
          </p:txBody>
        </p:sp>
      </p:grpSp>
      <p:sp>
        <p:nvSpPr>
          <p:cNvPr id="55" name="Rectangle 54"/>
          <p:cNvSpPr/>
          <p:nvPr/>
        </p:nvSpPr>
        <p:spPr>
          <a:xfrm>
            <a:off x="2291024" y="5098752"/>
            <a:ext cx="4356966" cy="113465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b="1" dirty="0" smtClean="0"/>
              <a:t>Conflating actors</a:t>
            </a:r>
            <a:r>
              <a:rPr lang="en-US" dirty="0" smtClean="0"/>
              <a:t>: </a:t>
            </a:r>
          </a:p>
          <a:p>
            <a:endParaRPr lang="en-US" dirty="0" smtClean="0"/>
          </a:p>
          <a:p>
            <a:r>
              <a:rPr lang="en-US" dirty="0" smtClean="0"/>
              <a:t>bill, president, and house.</a:t>
            </a:r>
          </a:p>
        </p:txBody>
      </p:sp>
    </p:spTree>
    <p:extLst>
      <p:ext uri="{BB962C8B-B14F-4D97-AF65-F5344CB8AC3E}">
        <p14:creationId xmlns:p14="http://schemas.microsoft.com/office/powerpoint/2010/main" val="4263118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375"/>
            <a:ext cx="8229600" cy="990600"/>
          </a:xfrm>
        </p:spPr>
        <p:txBody>
          <a:bodyPr/>
          <a:lstStyle/>
          <a:p>
            <a:r>
              <a:rPr lang="en-US" dirty="0" smtClean="0"/>
              <a:t>Comparison: Rel-grams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56290" y="5098752"/>
            <a:ext cx="4840064" cy="14373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Open IE provides nice benefits over SVO:</a:t>
            </a:r>
          </a:p>
          <a:p>
            <a:r>
              <a:rPr lang="en-US" dirty="0" smtClean="0"/>
              <a:t>	</a:t>
            </a:r>
            <a:r>
              <a:rPr lang="en-US" dirty="0"/>
              <a:t>-  Able to distinguish distinct </a:t>
            </a:r>
            <a:r>
              <a:rPr lang="en-US" dirty="0" smtClean="0"/>
              <a:t>actors.</a:t>
            </a:r>
          </a:p>
          <a:p>
            <a:r>
              <a:rPr lang="en-US" dirty="0"/>
              <a:t>	- Noun mediated relations captured</a:t>
            </a:r>
            <a:r>
              <a:rPr lang="en-US" dirty="0" smtClean="0"/>
              <a:t>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54</a:t>
            </a:fld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2234742" y="1489946"/>
            <a:ext cx="4840064" cy="3544506"/>
            <a:chOff x="4549892" y="1352188"/>
            <a:chExt cx="4840064" cy="3544506"/>
          </a:xfrm>
        </p:grpSpPr>
        <p:sp>
          <p:nvSpPr>
            <p:cNvPr id="15" name="TextBox 14"/>
            <p:cNvSpPr txBox="1"/>
            <p:nvPr/>
          </p:nvSpPr>
          <p:spPr>
            <a:xfrm>
              <a:off x="6181410" y="1480374"/>
              <a:ext cx="1438589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veto</a:t>
              </a:r>
            </a:p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sign by 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pass by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sign into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 smtClean="0"/>
                <a:t>to sign</a:t>
              </a:r>
            </a:p>
            <a:p>
              <a:pPr algn="ctr"/>
              <a:endParaRPr lang="en-US" dirty="0" smtClean="0"/>
            </a:p>
            <a:p>
              <a:pPr algn="ctr"/>
              <a:r>
                <a:rPr lang="en-US" dirty="0" smtClean="0"/>
                <a:t>governor of</a:t>
              </a:r>
            </a:p>
            <a:p>
              <a:pPr algn="ctr"/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734220" y="1439207"/>
              <a:ext cx="428686" cy="462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A1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25972" y="1446742"/>
              <a:ext cx="448185" cy="457199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A2</a:t>
              </a:r>
              <a:endParaRPr lang="en-US" sz="1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750297" y="1998070"/>
              <a:ext cx="428686" cy="46222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A2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610882" y="2563875"/>
              <a:ext cx="448185" cy="457199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A3</a:t>
              </a:r>
              <a:endParaRPr lang="en-US" sz="12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735207" y="3115203"/>
              <a:ext cx="428686" cy="462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A1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610882" y="3122738"/>
              <a:ext cx="448185" cy="457199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A4</a:t>
              </a:r>
              <a:endParaRPr lang="en-US" sz="12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735207" y="3662218"/>
              <a:ext cx="428686" cy="462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A1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610882" y="3669753"/>
              <a:ext cx="448185" cy="4571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A5</a:t>
              </a:r>
              <a:endParaRPr lang="en-US" sz="12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735207" y="4221081"/>
              <a:ext cx="428686" cy="462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A1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610882" y="4228616"/>
              <a:ext cx="448185" cy="45719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A6</a:t>
              </a:r>
              <a:endParaRPr lang="en-US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49892" y="1382442"/>
              <a:ext cx="11107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smtClean="0"/>
                <a:t>Carey</a:t>
              </a:r>
            </a:p>
            <a:p>
              <a:pPr algn="r"/>
              <a:r>
                <a:rPr lang="en-US" sz="1600" dirty="0" smtClean="0"/>
                <a:t>Anthony</a:t>
              </a:r>
            </a:p>
            <a:p>
              <a:pPr algn="r"/>
              <a:r>
                <a:rPr lang="en-US" sz="1600" dirty="0" smtClean="0"/>
                <a:t>Volpe</a:t>
              </a:r>
              <a:endParaRPr lang="en-US" sz="1600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620000" y="1998070"/>
              <a:ext cx="428686" cy="4622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A1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734220" y="2547800"/>
              <a:ext cx="428686" cy="46222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A2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074157" y="2331693"/>
              <a:ext cx="13080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 smtClean="0"/>
                <a:t>Sate senate</a:t>
              </a:r>
            </a:p>
            <a:p>
              <a:pPr algn="just"/>
              <a:r>
                <a:rPr lang="en-US" sz="1600" dirty="0" smtClean="0"/>
                <a:t>Senate</a:t>
              </a:r>
            </a:p>
            <a:p>
              <a:pPr algn="just"/>
              <a:r>
                <a:rPr lang="en-US" sz="1600" dirty="0"/>
                <a:t>H</a:t>
              </a:r>
              <a:r>
                <a:rPr lang="en-US" sz="1600" dirty="0" smtClean="0"/>
                <a:t>ouse</a:t>
              </a:r>
              <a:endParaRPr lang="en-US" sz="16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049710" y="4061098"/>
              <a:ext cx="13080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 smtClean="0"/>
                <a:t>Mass.</a:t>
              </a:r>
            </a:p>
            <a:p>
              <a:pPr algn="just"/>
              <a:r>
                <a:rPr lang="en-US" sz="1600" dirty="0" smtClean="0"/>
                <a:t>state</a:t>
              </a:r>
            </a:p>
            <a:p>
              <a:pPr algn="just"/>
              <a:r>
                <a:rPr lang="en-US" sz="1600" dirty="0" smtClean="0"/>
                <a:t>S. Carolina</a:t>
              </a:r>
              <a:endParaRPr lang="en-US" sz="16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081864" y="1352188"/>
              <a:ext cx="13080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 smtClean="0"/>
                <a:t>legislation</a:t>
              </a:r>
            </a:p>
            <a:p>
              <a:pPr algn="just"/>
              <a:r>
                <a:rPr lang="en-US" sz="1600" dirty="0" smtClean="0"/>
                <a:t>bill</a:t>
              </a:r>
            </a:p>
            <a:p>
              <a:pPr algn="just"/>
              <a:r>
                <a:rPr lang="en-US" sz="1600" dirty="0" smtClean="0"/>
                <a:t>law</a:t>
              </a:r>
              <a:endParaRPr lang="en-US" sz="16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081864" y="3115202"/>
              <a:ext cx="13080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 smtClean="0"/>
                <a:t>law</a:t>
              </a:r>
            </a:p>
            <a:p>
              <a:pPr algn="just"/>
              <a:endParaRPr lang="en-US" sz="1600" dirty="0"/>
            </a:p>
            <a:p>
              <a:pPr algn="just"/>
              <a:r>
                <a:rPr lang="en-US" sz="1600" dirty="0" smtClean="0"/>
                <a:t>bill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54707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Extraction errors: truncating n-ary tuples 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	(Mr. Diehl, </a:t>
            </a:r>
            <a:r>
              <a:rPr lang="en-US" sz="2000" dirty="0" smtClean="0">
                <a:solidFill>
                  <a:srgbClr val="FF0000"/>
                </a:solidFill>
              </a:rPr>
              <a:t>spend than</a:t>
            </a:r>
            <a:r>
              <a:rPr lang="en-US" sz="2000" dirty="0" smtClean="0"/>
              <a:t>, commissioner)</a:t>
            </a:r>
          </a:p>
          <a:p>
            <a:pPr marL="0" indent="0">
              <a:buNone/>
            </a:pPr>
            <a:r>
              <a:rPr lang="en-US" sz="2000" dirty="0" smtClean="0"/>
              <a:t>	Mr. Diehl spends more time …. than the commissioner on …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000" dirty="0" smtClean="0"/>
              <a:t>Mismatched actors</a:t>
            </a:r>
          </a:p>
          <a:p>
            <a:pPr marL="274320" lvl="1" indent="0">
              <a:buNone/>
            </a:pPr>
            <a:r>
              <a:rPr lang="en-US" dirty="0" smtClean="0"/>
              <a:t>	(A1:[person], graduate from, A2:[org])</a:t>
            </a:r>
          </a:p>
          <a:p>
            <a:pPr marL="457200" lvl="1" indent="0">
              <a:buNone/>
            </a:pPr>
            <a:r>
              <a:rPr lang="en-US" dirty="0" smtClean="0"/>
              <a:t>	A2 = {James High School, </a:t>
            </a:r>
            <a:r>
              <a:rPr lang="en-US" dirty="0" smtClean="0">
                <a:solidFill>
                  <a:srgbClr val="FF0000"/>
                </a:solidFill>
              </a:rPr>
              <a:t>church</a:t>
            </a:r>
            <a:r>
              <a:rPr lang="en-US" dirty="0" smtClean="0"/>
              <a:t>, …}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55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22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09595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Addresses coherence issues in schema generation.</a:t>
            </a:r>
            <a:endParaRPr lang="en-US" sz="2000" dirty="0"/>
          </a:p>
          <a:p>
            <a:pPr lvl="1"/>
            <a:r>
              <a:rPr lang="en-US" dirty="0" smtClean="0"/>
              <a:t>Developed Open IE based representation for events.</a:t>
            </a:r>
          </a:p>
          <a:p>
            <a:pPr lvl="1"/>
            <a:r>
              <a:rPr lang="en-US" dirty="0" smtClean="0"/>
              <a:t>Graph analysis based approach for generating schemas.</a:t>
            </a:r>
          </a:p>
          <a:p>
            <a:endParaRPr lang="en-US" sz="2000" dirty="0" smtClean="0"/>
          </a:p>
          <a:p>
            <a:r>
              <a:rPr lang="en-US" sz="2000" dirty="0" smtClean="0"/>
              <a:t>Evaluation shows Rel-grams produce more coherent schemas.</a:t>
            </a:r>
          </a:p>
          <a:p>
            <a:endParaRPr lang="en-US" sz="2000" dirty="0" smtClean="0"/>
          </a:p>
          <a:p>
            <a:r>
              <a:rPr lang="en-US" sz="2000" dirty="0" smtClean="0"/>
              <a:t>Resources available for download.</a:t>
            </a:r>
          </a:p>
          <a:p>
            <a:pPr lvl="1"/>
            <a:r>
              <a:rPr lang="en-US" dirty="0" smtClean="0"/>
              <a:t>Rel-grams and schemas.</a:t>
            </a:r>
            <a:endParaRPr lang="en-US" dirty="0"/>
          </a:p>
          <a:p>
            <a:pPr marL="274320" lvl="1" indent="0">
              <a:buNone/>
            </a:pPr>
            <a:r>
              <a:rPr lang="en-US" dirty="0"/>
              <a:t> 	</a:t>
            </a:r>
            <a:r>
              <a:rPr lang="en-US" dirty="0" smtClean="0"/>
              <a:t>	</a:t>
            </a:r>
          </a:p>
          <a:p>
            <a:pPr marL="274320" lvl="1" indent="0">
              <a:buNone/>
            </a:pPr>
            <a:r>
              <a:rPr lang="en-US" dirty="0">
                <a:solidFill>
                  <a:srgbClr val="660066"/>
                </a:solidFill>
              </a:rPr>
              <a:t>	</a:t>
            </a:r>
            <a:r>
              <a:rPr lang="en-US" dirty="0" smtClean="0">
                <a:solidFill>
                  <a:srgbClr val="660066"/>
                </a:solidFill>
              </a:rPr>
              <a:t>	</a:t>
            </a:r>
            <a:r>
              <a:rPr lang="en-US" b="1" dirty="0" smtClean="0">
                <a:solidFill>
                  <a:srgbClr val="660066"/>
                </a:solidFill>
              </a:rPr>
              <a:t>http</a:t>
            </a:r>
            <a:r>
              <a:rPr lang="en-US" b="1" dirty="0">
                <a:solidFill>
                  <a:srgbClr val="660066"/>
                </a:solidFill>
              </a:rPr>
              <a:t>://relgrams.cs.washington.edu</a:t>
            </a:r>
            <a:endParaRPr lang="en-US" b="1" dirty="0" smtClean="0">
              <a:solidFill>
                <a:srgbClr val="660066"/>
              </a:solidFill>
            </a:endParaRPr>
          </a:p>
          <a:p>
            <a:endParaRPr lang="en-US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10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7010"/>
            <a:ext cx="8229600" cy="409595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Enhancements to Schemas</a:t>
            </a:r>
          </a:p>
          <a:p>
            <a:pPr lvl="1"/>
            <a:r>
              <a:rPr lang="en-US" dirty="0" smtClean="0"/>
              <a:t>Causality and temporal ordering.</a:t>
            </a:r>
          </a:p>
          <a:p>
            <a:pPr lvl="1"/>
            <a:r>
              <a:rPr lang="en-US" dirty="0" smtClean="0"/>
              <a:t>Improving scope of semantic classes.</a:t>
            </a:r>
          </a:p>
          <a:p>
            <a:pPr lvl="1"/>
            <a:r>
              <a:rPr lang="en-US" dirty="0" smtClean="0"/>
              <a:t>Addressing redundancy.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sz="2000" dirty="0" smtClean="0"/>
              <a:t>Applications</a:t>
            </a:r>
          </a:p>
          <a:p>
            <a:pPr lvl="1"/>
            <a:r>
              <a:rPr lang="en-US" dirty="0" smtClean="0"/>
              <a:t>Building </a:t>
            </a:r>
            <a:r>
              <a:rPr lang="en-US" dirty="0"/>
              <a:t>extractors for Open event schemas.</a:t>
            </a:r>
          </a:p>
          <a:p>
            <a:pPr lvl="1"/>
            <a:r>
              <a:rPr lang="en-US" dirty="0" smtClean="0"/>
              <a:t>Co-reference</a:t>
            </a:r>
          </a:p>
          <a:p>
            <a:pPr lvl="1"/>
            <a:r>
              <a:rPr lang="en-US" dirty="0" smtClean="0"/>
              <a:t>Single-document summarization</a:t>
            </a:r>
            <a:endParaRPr lang="en-US" dirty="0"/>
          </a:p>
          <a:p>
            <a:endParaRPr lang="en-US" sz="2000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40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IE for QA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70128" y="2558235"/>
            <a:ext cx="7123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What knowledge is needed to pass 4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Grade science exam?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914395" y="3828154"/>
            <a:ext cx="5890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 collaboration with: </a:t>
            </a:r>
          </a:p>
          <a:p>
            <a:pPr algn="ctr"/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Allen Institute for Artificial Intelligence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27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IE for QA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59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5704" y="1463383"/>
            <a:ext cx="8737244" cy="502355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Multiple-choice questions.</a:t>
            </a:r>
          </a:p>
          <a:p>
            <a:pPr marL="0" indent="0">
              <a:buNone/>
            </a:pPr>
            <a:endParaRPr lang="en-US" dirty="0"/>
          </a:p>
          <a:p>
            <a:pPr marL="68580" indent="0">
              <a:buNone/>
            </a:pPr>
            <a:r>
              <a:rPr lang="en-US" sz="2100" dirty="0" smtClean="0"/>
              <a:t>If </a:t>
            </a:r>
            <a:r>
              <a:rPr lang="en-US" sz="2100" dirty="0"/>
              <a:t>an object is attracted to a magnet, the object is most likely made of </a:t>
            </a:r>
            <a:endParaRPr lang="en-US" sz="2100" dirty="0" smtClean="0"/>
          </a:p>
          <a:p>
            <a:pPr marL="68580" indent="0">
              <a:buNone/>
            </a:pPr>
            <a:r>
              <a:rPr lang="en-US" sz="2100" dirty="0" smtClean="0"/>
              <a:t>(</a:t>
            </a:r>
            <a:r>
              <a:rPr lang="en-US" sz="2100" dirty="0"/>
              <a:t>A) wood (B) plastic (C) cardboard (D) metal </a:t>
            </a:r>
          </a:p>
          <a:p>
            <a:pPr marL="68580" indent="0">
              <a:buNone/>
            </a:pPr>
            <a:endParaRPr lang="en-US" sz="2100" dirty="0"/>
          </a:p>
          <a:p>
            <a:pPr marL="68580" indent="0">
              <a:buNone/>
            </a:pPr>
            <a:r>
              <a:rPr lang="en-US" sz="2100" dirty="0" smtClean="0"/>
              <a:t>An </a:t>
            </a:r>
            <a:r>
              <a:rPr lang="en-US" sz="2100" dirty="0"/>
              <a:t>object’s hardness, taste, and texture are examples of </a:t>
            </a:r>
            <a:endParaRPr lang="en-US" sz="2100" dirty="0" smtClean="0"/>
          </a:p>
          <a:p>
            <a:pPr marL="68580" indent="0">
              <a:buNone/>
            </a:pPr>
            <a:r>
              <a:rPr lang="en-US" sz="2100" dirty="0" smtClean="0"/>
              <a:t>(</a:t>
            </a:r>
            <a:r>
              <a:rPr lang="en-US" sz="2100" dirty="0"/>
              <a:t>A) principles (B) stages (C) properties (D) processes </a:t>
            </a:r>
          </a:p>
          <a:p>
            <a:pPr marL="68580" indent="0">
              <a:buNone/>
            </a:pPr>
            <a:endParaRPr lang="en-US" sz="2100" dirty="0"/>
          </a:p>
          <a:p>
            <a:pPr marL="68580" indent="0">
              <a:buNone/>
            </a:pPr>
            <a:r>
              <a:rPr lang="en-US" sz="2100" dirty="0" smtClean="0"/>
              <a:t>Growing </a:t>
            </a:r>
            <a:r>
              <a:rPr lang="en-US" sz="2100" dirty="0"/>
              <a:t>thicker fur in the winter helps some animals to </a:t>
            </a:r>
            <a:endParaRPr lang="en-US" sz="2100" dirty="0" smtClean="0"/>
          </a:p>
          <a:p>
            <a:pPr marL="68580" indent="0">
              <a:buNone/>
            </a:pPr>
            <a:r>
              <a:rPr lang="en-US" sz="2100" dirty="0" smtClean="0"/>
              <a:t>(</a:t>
            </a:r>
            <a:r>
              <a:rPr lang="en-US" sz="2100" dirty="0"/>
              <a:t>A) hide from danger (B) attract a mate (C) find food (D) keep warm </a:t>
            </a:r>
          </a:p>
          <a:p>
            <a:pPr marL="68580" indent="0">
              <a:buNone/>
            </a:pPr>
            <a:endParaRPr lang="en-US" sz="2100" dirty="0"/>
          </a:p>
          <a:p>
            <a:pPr marL="68580" indent="0">
              <a:buNone/>
            </a:pPr>
            <a:r>
              <a:rPr lang="en-US" sz="2100" dirty="0" smtClean="0"/>
              <a:t>Which </a:t>
            </a:r>
            <a:r>
              <a:rPr lang="en-US" sz="2100" dirty="0"/>
              <a:t>unit of measurement can be used to describe the length of a desk? </a:t>
            </a:r>
            <a:endParaRPr lang="en-US" sz="2100" dirty="0" smtClean="0"/>
          </a:p>
          <a:p>
            <a:pPr marL="68580" indent="0">
              <a:buNone/>
            </a:pPr>
            <a:r>
              <a:rPr lang="en-US" sz="2100" dirty="0" smtClean="0"/>
              <a:t>(</a:t>
            </a:r>
            <a:r>
              <a:rPr lang="en-US" sz="2100" dirty="0"/>
              <a:t>A) centimeters (B) grams (C) liters (D) degrees Celsius </a:t>
            </a:r>
          </a:p>
          <a:p>
            <a:pPr marL="68580" indent="0">
              <a:buNone/>
            </a:pPr>
            <a:endParaRPr lang="en-US" sz="2100" dirty="0"/>
          </a:p>
          <a:p>
            <a:pPr marL="68580" indent="0">
              <a:buNone/>
            </a:pPr>
            <a:r>
              <a:rPr lang="en-US" sz="2100" dirty="0" smtClean="0"/>
              <a:t>A </a:t>
            </a:r>
            <a:r>
              <a:rPr lang="en-US" sz="2100" dirty="0"/>
              <a:t>decrease in air temperature from 60°F to 35°F would most likely cause a person to (A) shiver (B) sweat (C) blink his eyes (D) feel sleepy </a:t>
            </a:r>
          </a:p>
          <a:p>
            <a:endParaRPr lang="en-US" dirty="0" smtClean="0"/>
          </a:p>
          <a:p>
            <a:pPr marL="68580" indent="0">
              <a:buNone/>
            </a:pPr>
            <a:endParaRPr lang="en-US" dirty="0" smtClean="0"/>
          </a:p>
          <a:p>
            <a:pPr marL="68580" indent="0">
              <a:buNone/>
            </a:pPr>
            <a:endParaRPr lang="en-US" dirty="0" smtClean="0"/>
          </a:p>
          <a:p>
            <a:pPr marL="365760" lvl="1" indent="0">
              <a:buNone/>
            </a:pPr>
            <a:endParaRPr lang="en-US" dirty="0" smtClean="0"/>
          </a:p>
          <a:p>
            <a:pPr marL="6858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345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  <p:sp>
        <p:nvSpPr>
          <p:cNvPr id="23" name="Multidocument 22"/>
          <p:cNvSpPr/>
          <p:nvPr/>
        </p:nvSpPr>
        <p:spPr>
          <a:xfrm>
            <a:off x="168600" y="2904787"/>
            <a:ext cx="1322551" cy="797035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24" name="Predefined Process 23"/>
          <p:cNvSpPr/>
          <p:nvPr/>
        </p:nvSpPr>
        <p:spPr>
          <a:xfrm>
            <a:off x="2680568" y="2904787"/>
            <a:ext cx="1471448" cy="691931"/>
          </a:xfrm>
          <a:prstGeom prst="flowChartPredefined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Extractor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4243110" y="3123750"/>
            <a:ext cx="963448" cy="262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1610267" y="3123750"/>
            <a:ext cx="963448" cy="262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68600" y="2245190"/>
            <a:ext cx="159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Unstructured</a:t>
            </a:r>
            <a:endParaRPr lang="en-US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50706"/>
              </p:ext>
            </p:extLst>
          </p:nvPr>
        </p:nvGraphicFramePr>
        <p:xfrm>
          <a:off x="5573985" y="1896242"/>
          <a:ext cx="2795756" cy="1554656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397878"/>
                <a:gridCol w="1397878"/>
              </a:tblGrid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906024"/>
              </p:ext>
            </p:extLst>
          </p:nvPr>
        </p:nvGraphicFramePr>
        <p:xfrm>
          <a:off x="5787696" y="2474314"/>
          <a:ext cx="2795756" cy="1554656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97878"/>
                <a:gridCol w="1397878"/>
              </a:tblGrid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501204"/>
              </p:ext>
            </p:extLst>
          </p:nvPr>
        </p:nvGraphicFramePr>
        <p:xfrm>
          <a:off x="6097751" y="2936328"/>
          <a:ext cx="2795756" cy="155465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97878"/>
                <a:gridCol w="1397878"/>
              </a:tblGrid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Tab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189613"/>
              </p:ext>
            </p:extLst>
          </p:nvPr>
        </p:nvGraphicFramePr>
        <p:xfrm>
          <a:off x="6348244" y="3380826"/>
          <a:ext cx="2795756" cy="1554656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397878"/>
                <a:gridCol w="1397878"/>
              </a:tblGrid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6893035" y="5202484"/>
            <a:ext cx="1793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Structured</a:t>
            </a:r>
          </a:p>
          <a:p>
            <a:r>
              <a:rPr lang="en-US" dirty="0" smtClean="0"/>
              <a:t>Semi-structured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55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IE for 4th Grade Science Exams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667" t="25638" r="12857" b="5992"/>
          <a:stretch/>
        </p:blipFill>
        <p:spPr>
          <a:xfrm>
            <a:off x="1287692" y="2149446"/>
            <a:ext cx="6400799" cy="4384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21848" y="1474598"/>
            <a:ext cx="31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[AKBC-WEKEX, 2013]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29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IE for Knowledge Acquisition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762344"/>
              </p:ext>
            </p:extLst>
          </p:nvPr>
        </p:nvGraphicFramePr>
        <p:xfrm>
          <a:off x="573526" y="1395584"/>
          <a:ext cx="7906480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953240"/>
                <a:gridCol w="39532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Object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Property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metal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conductor</a:t>
                      </a:r>
                      <a:r>
                        <a:rPr lang="en-US" sz="1600" baseline="0" dirty="0" smtClean="0"/>
                        <a:t> of electricity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metal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attracted</a:t>
                      </a:r>
                      <a:r>
                        <a:rPr lang="en-US" sz="1600" baseline="0" dirty="0" smtClean="0"/>
                        <a:t> to magnet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metal fork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made of metal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10588"/>
              </p:ext>
            </p:extLst>
          </p:nvPr>
        </p:nvGraphicFramePr>
        <p:xfrm>
          <a:off x="546211" y="3706614"/>
          <a:ext cx="7906480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953240"/>
                <a:gridCol w="39532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Instance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Class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turtle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animal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hardness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property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pumpkin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fruit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051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263066"/>
              </p:ext>
            </p:extLst>
          </p:nvPr>
        </p:nvGraphicFramePr>
        <p:xfrm>
          <a:off x="573526" y="1395584"/>
          <a:ext cx="7906480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953240"/>
                <a:gridCol w="39532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Purpose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some animals grow</a:t>
                      </a:r>
                      <a:r>
                        <a:rPr lang="en-US" sz="1600" baseline="0" dirty="0" smtClean="0"/>
                        <a:t> thick fur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[some animals] stay</a:t>
                      </a:r>
                      <a:r>
                        <a:rPr lang="en-US" sz="1600" baseline="0" dirty="0" smtClean="0"/>
                        <a:t> warm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humans sweat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[humans] adjust to hot temperature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squirrel stores nuts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prepare for seasonal changes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091571"/>
              </p:ext>
            </p:extLst>
          </p:nvPr>
        </p:nvGraphicFramePr>
        <p:xfrm>
          <a:off x="573526" y="5003800"/>
          <a:ext cx="7906480" cy="18542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953240"/>
                <a:gridCol w="39532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Entity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Function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hand lens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look</a:t>
                      </a:r>
                      <a:r>
                        <a:rPr lang="en-US" sz="1600" baseline="0" dirty="0" smtClean="0"/>
                        <a:t> at small things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centimeters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measure length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sense</a:t>
                      </a:r>
                      <a:r>
                        <a:rPr lang="en-US" sz="1600" baseline="0" dirty="0" smtClean="0"/>
                        <a:t> of sound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hear</a:t>
                      </a:r>
                      <a:r>
                        <a:rPr lang="en-US" sz="1600" baseline="0" dirty="0" smtClean="0"/>
                        <a:t> sounds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967894"/>
              </p:ext>
            </p:extLst>
          </p:nvPr>
        </p:nvGraphicFramePr>
        <p:xfrm>
          <a:off x="573526" y="3374880"/>
          <a:ext cx="7906480" cy="148336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953240"/>
                <a:gridCol w="395324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Cause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Effect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decrease in temperature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shiver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62463"/>
            <a:ext cx="8229600" cy="990600"/>
          </a:xfrm>
        </p:spPr>
        <p:txBody>
          <a:bodyPr/>
          <a:lstStyle/>
          <a:p>
            <a:r>
              <a:rPr lang="en-US" dirty="0" smtClean="0"/>
              <a:t>Open IE for Knowledge Acquisition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1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1078777" y="3400643"/>
            <a:ext cx="6520200" cy="737346"/>
            <a:chOff x="1078777" y="2853802"/>
            <a:chExt cx="6520200" cy="737346"/>
          </a:xfrm>
        </p:grpSpPr>
        <p:sp>
          <p:nvSpPr>
            <p:cNvPr id="89" name="Predefined Process 88"/>
            <p:cNvSpPr/>
            <p:nvPr/>
          </p:nvSpPr>
          <p:spPr>
            <a:xfrm>
              <a:off x="1078777" y="2853802"/>
              <a:ext cx="1119743" cy="737346"/>
            </a:xfrm>
            <a:prstGeom prst="flowChartPredefined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BOW</a:t>
              </a:r>
            </a:p>
            <a:p>
              <a:pPr algn="ctr"/>
              <a:r>
                <a:rPr lang="en-US" sz="1400" dirty="0" smtClean="0"/>
                <a:t>Solver</a:t>
              </a:r>
              <a:endParaRPr lang="en-US" sz="1400" dirty="0"/>
            </a:p>
          </p:txBody>
        </p:sp>
        <p:sp>
          <p:nvSpPr>
            <p:cNvPr id="90" name="Predefined Process 89"/>
            <p:cNvSpPr/>
            <p:nvPr/>
          </p:nvSpPr>
          <p:spPr>
            <a:xfrm>
              <a:off x="2405540" y="2853802"/>
              <a:ext cx="1119743" cy="737346"/>
            </a:xfrm>
            <a:prstGeom prst="flowChartPredefined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Tuple </a:t>
              </a:r>
            </a:p>
            <a:p>
              <a:pPr algn="ctr"/>
              <a:r>
                <a:rPr lang="en-US" sz="1400" dirty="0" smtClean="0"/>
                <a:t>Solver</a:t>
              </a:r>
              <a:endParaRPr lang="en-US" sz="1400" dirty="0"/>
            </a:p>
          </p:txBody>
        </p:sp>
        <p:sp>
          <p:nvSpPr>
            <p:cNvPr id="92" name="Predefined Process 91"/>
            <p:cNvSpPr/>
            <p:nvPr/>
          </p:nvSpPr>
          <p:spPr>
            <a:xfrm>
              <a:off x="3773292" y="2853802"/>
              <a:ext cx="1119743" cy="737346"/>
            </a:xfrm>
            <a:prstGeom prst="flowChartPredefined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MLN Solver</a:t>
              </a:r>
              <a:endParaRPr lang="en-US" sz="1400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582359" y="3031311"/>
              <a:ext cx="9968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94" name="Predefined Process 93"/>
            <p:cNvSpPr/>
            <p:nvPr/>
          </p:nvSpPr>
          <p:spPr>
            <a:xfrm>
              <a:off x="6479234" y="2853802"/>
              <a:ext cx="1119743" cy="737346"/>
            </a:xfrm>
            <a:prstGeom prst="flowChartPredefined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???</a:t>
              </a:r>
              <a:endParaRPr lang="en-US" sz="1400" dirty="0"/>
            </a:p>
          </p:txBody>
        </p:sp>
      </p:grpSp>
      <p:sp>
        <p:nvSpPr>
          <p:cNvPr id="118" name="Down Arrow 117"/>
          <p:cNvSpPr/>
          <p:nvPr/>
        </p:nvSpPr>
        <p:spPr>
          <a:xfrm>
            <a:off x="4182954" y="2648984"/>
            <a:ext cx="284553" cy="477909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55010" y="1461037"/>
            <a:ext cx="7865513" cy="4724477"/>
            <a:chOff x="455010" y="1461037"/>
            <a:chExt cx="7865513" cy="4724477"/>
          </a:xfrm>
        </p:grpSpPr>
        <p:sp>
          <p:nvSpPr>
            <p:cNvPr id="117" name="Rounded Rectangle 116"/>
            <p:cNvSpPr/>
            <p:nvPr/>
          </p:nvSpPr>
          <p:spPr>
            <a:xfrm>
              <a:off x="887602" y="3195164"/>
              <a:ext cx="6884534" cy="1119674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1078777" y="1461037"/>
              <a:ext cx="6520200" cy="10923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Question Interpretation</a:t>
              </a:r>
              <a:endParaRPr lang="en-US" dirty="0"/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455010" y="5093149"/>
              <a:ext cx="7865513" cy="1092365"/>
              <a:chOff x="614492" y="4904186"/>
              <a:chExt cx="7865513" cy="1092365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614492" y="4904186"/>
                <a:ext cx="7865513" cy="1092365"/>
              </a:xfrm>
              <a:prstGeom prst="round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Can 100"/>
              <p:cNvSpPr/>
              <p:nvPr/>
            </p:nvSpPr>
            <p:spPr>
              <a:xfrm>
                <a:off x="751069" y="5065839"/>
                <a:ext cx="862481" cy="696382"/>
              </a:xfrm>
              <a:prstGeom prst="can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Study</a:t>
                </a:r>
              </a:p>
              <a:p>
                <a:pPr algn="ctr"/>
                <a:r>
                  <a:rPr lang="en-US" sz="1400" dirty="0" smtClean="0"/>
                  <a:t>guide</a:t>
                </a:r>
                <a:endParaRPr lang="en-US" sz="1400" dirty="0"/>
              </a:p>
            </p:txBody>
          </p:sp>
          <p:sp>
            <p:nvSpPr>
              <p:cNvPr id="104" name="Can 103"/>
              <p:cNvSpPr/>
              <p:nvPr/>
            </p:nvSpPr>
            <p:spPr>
              <a:xfrm>
                <a:off x="1765950" y="5065839"/>
                <a:ext cx="862481" cy="696382"/>
              </a:xfrm>
              <a:prstGeom prst="can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Web</a:t>
                </a:r>
                <a:endParaRPr lang="en-US" sz="1400" dirty="0"/>
              </a:p>
            </p:txBody>
          </p:sp>
          <p:sp>
            <p:nvSpPr>
              <p:cNvPr id="105" name="Can 104"/>
              <p:cNvSpPr/>
              <p:nvPr/>
            </p:nvSpPr>
            <p:spPr>
              <a:xfrm>
                <a:off x="2808143" y="5065839"/>
                <a:ext cx="862481" cy="696382"/>
              </a:xfrm>
              <a:prstGeom prst="can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/>
                  <a:t>Defns</a:t>
                </a:r>
                <a:endParaRPr lang="en-US" sz="1400" dirty="0"/>
              </a:p>
            </p:txBody>
          </p:sp>
          <p:sp>
            <p:nvSpPr>
              <p:cNvPr id="106" name="Can 105"/>
              <p:cNvSpPr/>
              <p:nvPr/>
            </p:nvSpPr>
            <p:spPr>
              <a:xfrm>
                <a:off x="4003244" y="5093149"/>
                <a:ext cx="862481" cy="696382"/>
              </a:xfrm>
              <a:prstGeom prst="can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Cause/Effect</a:t>
                </a:r>
                <a:endParaRPr lang="en-US" sz="1400" dirty="0"/>
              </a:p>
            </p:txBody>
          </p:sp>
          <p:sp>
            <p:nvSpPr>
              <p:cNvPr id="107" name="Can 106"/>
              <p:cNvSpPr/>
              <p:nvPr/>
            </p:nvSpPr>
            <p:spPr>
              <a:xfrm>
                <a:off x="5061282" y="5093149"/>
                <a:ext cx="1001737" cy="696382"/>
              </a:xfrm>
              <a:prstGeom prst="can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Action/Purpose</a:t>
                </a:r>
                <a:endParaRPr lang="en-US" sz="1400" dirty="0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5944507" y="5232553"/>
                <a:ext cx="9968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…</a:t>
                </a:r>
                <a:endParaRPr lang="en-US" dirty="0"/>
              </a:p>
            </p:txBody>
          </p:sp>
          <p:sp>
            <p:nvSpPr>
              <p:cNvPr id="109" name="Can 108"/>
              <p:cNvSpPr/>
              <p:nvPr/>
            </p:nvSpPr>
            <p:spPr>
              <a:xfrm>
                <a:off x="6811364" y="5093149"/>
                <a:ext cx="1120254" cy="696382"/>
              </a:xfrm>
              <a:prstGeom prst="can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Taxonomic</a:t>
                </a:r>
                <a:endParaRPr lang="en-US" sz="1400" dirty="0"/>
              </a:p>
            </p:txBody>
          </p:sp>
        </p:grpSp>
        <p:sp>
          <p:nvSpPr>
            <p:cNvPr id="130" name="Up-Down Arrow 129"/>
            <p:cNvSpPr/>
            <p:nvPr/>
          </p:nvSpPr>
          <p:spPr>
            <a:xfrm>
              <a:off x="4169299" y="4355800"/>
              <a:ext cx="284553" cy="641764"/>
            </a:xfrm>
            <a:prstGeom prst="upDownArrow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3" name="Title 1"/>
          <p:cNvSpPr>
            <a:spLocks noGrp="1"/>
          </p:cNvSpPr>
          <p:nvPr>
            <p:ph type="title"/>
          </p:nvPr>
        </p:nvSpPr>
        <p:spPr>
          <a:xfrm>
            <a:off x="115704" y="475325"/>
            <a:ext cx="8737244" cy="809746"/>
          </a:xfrm>
        </p:spPr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139" name="TextBox 138"/>
          <p:cNvSpPr txBox="1"/>
          <p:nvPr/>
        </p:nvSpPr>
        <p:spPr>
          <a:xfrm>
            <a:off x="1065117" y="6369851"/>
            <a:ext cx="228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Open IE</a:t>
            </a:r>
            <a:endParaRPr 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4664765" y="6369851"/>
            <a:ext cx="2935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Relation-specific</a:t>
            </a:r>
          </a:p>
        </p:txBody>
      </p:sp>
      <p:cxnSp>
        <p:nvCxnSpPr>
          <p:cNvPr id="144" name="Straight Connector 143"/>
          <p:cNvCxnSpPr/>
          <p:nvPr/>
        </p:nvCxnSpPr>
        <p:spPr>
          <a:xfrm>
            <a:off x="3645993" y="5093149"/>
            <a:ext cx="13655" cy="1092365"/>
          </a:xfrm>
          <a:prstGeom prst="line">
            <a:avLst/>
          </a:prstGeom>
          <a:ln>
            <a:solidFill>
              <a:schemeClr val="accent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05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361" y="2719601"/>
            <a:ext cx="4044461" cy="9906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64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62463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46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Extraction</a:t>
            </a:r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428910"/>
              </p:ext>
            </p:extLst>
          </p:nvPr>
        </p:nvGraphicFramePr>
        <p:xfrm>
          <a:off x="5865707" y="2082024"/>
          <a:ext cx="1397878" cy="1554656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97878"/>
              </a:tblGrid>
              <a:tr h="388664">
                <a:tc>
                  <a:txBody>
                    <a:bodyPr/>
                    <a:lstStyle/>
                    <a:p>
                      <a:r>
                        <a:rPr lang="en-US" dirty="0" smtClean="0"/>
                        <a:t>People</a:t>
                      </a:r>
                      <a:endParaRPr lang="en-US" dirty="0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225872"/>
              </p:ext>
            </p:extLst>
          </p:nvPr>
        </p:nvGraphicFramePr>
        <p:xfrm>
          <a:off x="6250515" y="2596594"/>
          <a:ext cx="1397878" cy="155465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97878"/>
              </a:tblGrid>
              <a:tr h="388664">
                <a:tc>
                  <a:txBody>
                    <a:bodyPr/>
                    <a:lstStyle/>
                    <a:p>
                      <a:r>
                        <a:rPr lang="en-US" dirty="0" smtClean="0"/>
                        <a:t>Places</a:t>
                      </a:r>
                      <a:endParaRPr lang="en-US" dirty="0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732990"/>
              </p:ext>
            </p:extLst>
          </p:nvPr>
        </p:nvGraphicFramePr>
        <p:xfrm>
          <a:off x="6665488" y="3154959"/>
          <a:ext cx="1807935" cy="1554656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807935"/>
              </a:tblGrid>
              <a:tr h="388664">
                <a:tc>
                  <a:txBody>
                    <a:bodyPr/>
                    <a:lstStyle/>
                    <a:p>
                      <a:r>
                        <a:rPr lang="en-US" dirty="0" smtClean="0"/>
                        <a:t>Organizations</a:t>
                      </a:r>
                      <a:endParaRPr lang="en-US" dirty="0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Multidocument 22"/>
          <p:cNvSpPr/>
          <p:nvPr/>
        </p:nvSpPr>
        <p:spPr>
          <a:xfrm>
            <a:off x="168600" y="2904787"/>
            <a:ext cx="1322551" cy="797035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24" name="Predefined Process 23"/>
          <p:cNvSpPr/>
          <p:nvPr/>
        </p:nvSpPr>
        <p:spPr>
          <a:xfrm>
            <a:off x="2680568" y="2904787"/>
            <a:ext cx="1471448" cy="691931"/>
          </a:xfrm>
          <a:prstGeom prst="flowChartPredefined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Extractor</a:t>
            </a:r>
            <a:endParaRPr lang="en-US" dirty="0"/>
          </a:p>
        </p:txBody>
      </p:sp>
      <p:sp>
        <p:nvSpPr>
          <p:cNvPr id="25" name="Right Arrow 24"/>
          <p:cNvSpPr/>
          <p:nvPr/>
        </p:nvSpPr>
        <p:spPr>
          <a:xfrm>
            <a:off x="4243110" y="3123750"/>
            <a:ext cx="963448" cy="262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1610267" y="3123750"/>
            <a:ext cx="963448" cy="262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53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204931"/>
              </p:ext>
            </p:extLst>
          </p:nvPr>
        </p:nvGraphicFramePr>
        <p:xfrm>
          <a:off x="5450267" y="1502767"/>
          <a:ext cx="3023360" cy="155465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511680"/>
                <a:gridCol w="1511680"/>
              </a:tblGrid>
              <a:tr h="38866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employed</a:t>
                      </a:r>
                      <a:r>
                        <a:rPr lang="en-US" baseline="0" dirty="0" smtClean="0"/>
                        <a:t> by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Extraction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168600" y="2904787"/>
            <a:ext cx="1322551" cy="797035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6" name="Predefined Process 5"/>
          <p:cNvSpPr/>
          <p:nvPr/>
        </p:nvSpPr>
        <p:spPr>
          <a:xfrm>
            <a:off x="2680568" y="2904787"/>
            <a:ext cx="1471448" cy="691931"/>
          </a:xfrm>
          <a:prstGeom prst="flowChartPredefined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Extractor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4243110" y="3123750"/>
            <a:ext cx="963448" cy="262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610267" y="3123750"/>
            <a:ext cx="963448" cy="262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82719"/>
              </p:ext>
            </p:extLst>
          </p:nvPr>
        </p:nvGraphicFramePr>
        <p:xfrm>
          <a:off x="5721160" y="2307934"/>
          <a:ext cx="3023360" cy="1554656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511680"/>
                <a:gridCol w="1511680"/>
              </a:tblGrid>
              <a:tr h="38866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acquired</a:t>
                      </a:r>
                      <a:r>
                        <a:rPr lang="en-US" baseline="0" dirty="0" smtClean="0"/>
                        <a:t> by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239260"/>
              </p:ext>
            </p:extLst>
          </p:nvPr>
        </p:nvGraphicFramePr>
        <p:xfrm>
          <a:off x="6018105" y="3094360"/>
          <a:ext cx="3023360" cy="1554656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511680"/>
                <a:gridCol w="1511680"/>
              </a:tblGrid>
              <a:tr h="38866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president</a:t>
                      </a:r>
                      <a:r>
                        <a:rPr lang="en-US" baseline="0" dirty="0" smtClean="0"/>
                        <a:t> of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13688" y="5132785"/>
            <a:ext cx="557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Several on-going research efforts!</a:t>
            </a:r>
          </a:p>
        </p:txBody>
      </p:sp>
    </p:spTree>
    <p:extLst>
      <p:ext uri="{BB962C8B-B14F-4D97-AF65-F5344CB8AC3E}">
        <p14:creationId xmlns:p14="http://schemas.microsoft.com/office/powerpoint/2010/main" val="1431899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Schema-based Extraction</a:t>
            </a:r>
            <a:endParaRPr lang="en-US" dirty="0"/>
          </a:p>
        </p:txBody>
      </p:sp>
      <p:sp>
        <p:nvSpPr>
          <p:cNvPr id="4" name="Multidocument 3"/>
          <p:cNvSpPr/>
          <p:nvPr/>
        </p:nvSpPr>
        <p:spPr>
          <a:xfrm>
            <a:off x="457200" y="3231935"/>
            <a:ext cx="1322551" cy="797035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News articles</a:t>
            </a:r>
            <a:endParaRPr lang="en-US" dirty="0"/>
          </a:p>
        </p:txBody>
      </p:sp>
      <p:sp>
        <p:nvSpPr>
          <p:cNvPr id="6" name="Predefined Process 5"/>
          <p:cNvSpPr/>
          <p:nvPr/>
        </p:nvSpPr>
        <p:spPr>
          <a:xfrm>
            <a:off x="2969168" y="3231935"/>
            <a:ext cx="1471448" cy="691931"/>
          </a:xfrm>
          <a:prstGeom prst="flowChartPredefined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Extractor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4531710" y="3450898"/>
            <a:ext cx="963448" cy="262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898867" y="3450898"/>
            <a:ext cx="963448" cy="2627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47772"/>
              </p:ext>
            </p:extLst>
          </p:nvPr>
        </p:nvGraphicFramePr>
        <p:xfrm>
          <a:off x="5573985" y="1896242"/>
          <a:ext cx="2795756" cy="1554656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397878"/>
                <a:gridCol w="1397878"/>
              </a:tblGrid>
              <a:tr h="388664">
                <a:tc>
                  <a:txBody>
                    <a:bodyPr/>
                    <a:lstStyle/>
                    <a:p>
                      <a:r>
                        <a:rPr lang="en-US" dirty="0" smtClean="0"/>
                        <a:t>Arson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065951"/>
              </p:ext>
            </p:extLst>
          </p:nvPr>
        </p:nvGraphicFramePr>
        <p:xfrm>
          <a:off x="5787696" y="2474314"/>
          <a:ext cx="2795756" cy="1554656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97878"/>
                <a:gridCol w="1397878"/>
              </a:tblGrid>
              <a:tr h="388664">
                <a:tc>
                  <a:txBody>
                    <a:bodyPr/>
                    <a:lstStyle/>
                    <a:p>
                      <a:r>
                        <a:rPr lang="en-US" dirty="0" smtClean="0"/>
                        <a:t>Arrests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800981"/>
              </p:ext>
            </p:extLst>
          </p:nvPr>
        </p:nvGraphicFramePr>
        <p:xfrm>
          <a:off x="6097751" y="2936328"/>
          <a:ext cx="2795756" cy="1554656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397878"/>
                <a:gridCol w="1397878"/>
              </a:tblGrid>
              <a:tr h="388664">
                <a:tc>
                  <a:txBody>
                    <a:bodyPr/>
                    <a:lstStyle/>
                    <a:p>
                      <a:r>
                        <a:rPr lang="en-US" dirty="0" smtClean="0"/>
                        <a:t>Bombing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086908"/>
              </p:ext>
            </p:extLst>
          </p:nvPr>
        </p:nvGraphicFramePr>
        <p:xfrm>
          <a:off x="6348244" y="3380826"/>
          <a:ext cx="2795756" cy="1554656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397878"/>
                <a:gridCol w="1397878"/>
              </a:tblGrid>
              <a:tr h="388664">
                <a:tc>
                  <a:txBody>
                    <a:bodyPr/>
                    <a:lstStyle/>
                    <a:p>
                      <a:r>
                        <a:rPr lang="en-US" dirty="0" smtClean="0"/>
                        <a:t>Lawsuits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r>
                        <a:rPr lang="en-US" dirty="0" smtClean="0"/>
                        <a:t>defendant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r>
                        <a:rPr lang="en-US" dirty="0" smtClean="0"/>
                        <a:t>plaintiff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8664">
                <a:tc>
                  <a:txBody>
                    <a:bodyPr/>
                    <a:lstStyle/>
                    <a:p>
                      <a:r>
                        <a:rPr lang="en-US" dirty="0" smtClean="0"/>
                        <a:t>judge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57200" y="2658980"/>
            <a:ext cx="159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Unstructured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93035" y="5202484"/>
            <a:ext cx="1793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Structured</a:t>
            </a:r>
          </a:p>
          <a:p>
            <a:r>
              <a:rPr lang="en-US" dirty="0" smtClean="0"/>
              <a:t>Semi-structured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79751" y="5202484"/>
            <a:ext cx="45684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Well studied problem.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Focus has been on extraction using manually generated schemas.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293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33201</TotalTime>
  <Words>2925</Words>
  <Application>Microsoft Macintosh PowerPoint</Application>
  <PresentationFormat>On-screen Show (4:3)</PresentationFormat>
  <Paragraphs>945</Paragraphs>
  <Slides>64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Clarity</vt:lpstr>
      <vt:lpstr>PowerPoint Presentation</vt:lpstr>
      <vt:lpstr>Collaborators</vt:lpstr>
      <vt:lpstr>Information Overload</vt:lpstr>
      <vt:lpstr>Ten blue links doesn’t cut it anymore!</vt:lpstr>
      <vt:lpstr>Retrieval to Machine Reading</vt:lpstr>
      <vt:lpstr>Information Extraction</vt:lpstr>
      <vt:lpstr>Entity Extraction</vt:lpstr>
      <vt:lpstr>Relation Extraction</vt:lpstr>
      <vt:lpstr>Schema-based Extraction</vt:lpstr>
      <vt:lpstr>Context</vt:lpstr>
      <vt:lpstr>Bottlenecks in relation extraction</vt:lpstr>
      <vt:lpstr>Bottlenecks in relation extraction</vt:lpstr>
      <vt:lpstr>Open Information Extraction</vt:lpstr>
      <vt:lpstr>Open Information Extraction</vt:lpstr>
      <vt:lpstr>Open Event Schemas</vt:lpstr>
      <vt:lpstr>Event Schemas</vt:lpstr>
      <vt:lpstr>Event Schemas</vt:lpstr>
      <vt:lpstr>Applications</vt:lpstr>
      <vt:lpstr>Outline</vt:lpstr>
      <vt:lpstr>Prior Work</vt:lpstr>
      <vt:lpstr>Narrative Schemas</vt:lpstr>
      <vt:lpstr>Narrative Schemas</vt:lpstr>
      <vt:lpstr>Mixing Distinct Events</vt:lpstr>
      <vt:lpstr>Mixing Distinct Events</vt:lpstr>
      <vt:lpstr>Mixing Distinct Actors</vt:lpstr>
      <vt:lpstr>Our Solution</vt:lpstr>
      <vt:lpstr>Outline</vt:lpstr>
      <vt:lpstr>Approach</vt:lpstr>
      <vt:lpstr>Representation</vt:lpstr>
      <vt:lpstr>Generalized Tuples</vt:lpstr>
      <vt:lpstr>Rel-grams Model</vt:lpstr>
      <vt:lpstr>Rel-grams Tabulation</vt:lpstr>
      <vt:lpstr>Rel-grams Evaluation</vt:lpstr>
      <vt:lpstr>Rel-grams Evaluation</vt:lpstr>
      <vt:lpstr>Outline</vt:lpstr>
      <vt:lpstr>Finding tuples related to events</vt:lpstr>
      <vt:lpstr>Rel-graph</vt:lpstr>
      <vt:lpstr>Finding Seeds</vt:lpstr>
      <vt:lpstr>Extracting Neighborhood</vt:lpstr>
      <vt:lpstr>Graph Analysis: Personalized Page Rank</vt:lpstr>
      <vt:lpstr>Personalized Page Rank</vt:lpstr>
      <vt:lpstr>Personalized Page Rank</vt:lpstr>
      <vt:lpstr>Outline</vt:lpstr>
      <vt:lpstr>Building Schemas</vt:lpstr>
      <vt:lpstr>Example output</vt:lpstr>
      <vt:lpstr>Outline</vt:lpstr>
      <vt:lpstr>Evaluation Goals</vt:lpstr>
      <vt:lpstr>Mechanical Turk Evaluation</vt:lpstr>
      <vt:lpstr>Turker Tasks: Topic Coherence</vt:lpstr>
      <vt:lpstr>Turker Tasks: Actor Coherence</vt:lpstr>
      <vt:lpstr>Results: Topic Coherence</vt:lpstr>
      <vt:lpstr>Results: Actor Coherence</vt:lpstr>
      <vt:lpstr>Comparison: Chambers</vt:lpstr>
      <vt:lpstr>Comparison: Rel-grams</vt:lpstr>
      <vt:lpstr>Errors</vt:lpstr>
      <vt:lpstr>Summary</vt:lpstr>
      <vt:lpstr>Future Work</vt:lpstr>
      <vt:lpstr>Open IE for QA</vt:lpstr>
      <vt:lpstr>Open IE for QA</vt:lpstr>
      <vt:lpstr>Open IE for 4th Grade Science Exams</vt:lpstr>
      <vt:lpstr>Open IE for Knowledge Acquisition</vt:lpstr>
      <vt:lpstr>Open IE for Knowledge Acquisition</vt:lpstr>
      <vt:lpstr>System Overview</vt:lpstr>
      <vt:lpstr>Questions?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Coherent Event Schemas At Scale</dc:title>
  <dc:creator>Niranjan Balasubramanian</dc:creator>
  <cp:lastModifiedBy>Niranjan Balasubramanian</cp:lastModifiedBy>
  <cp:revision>294</cp:revision>
  <dcterms:created xsi:type="dcterms:W3CDTF">2013-10-15T19:22:06Z</dcterms:created>
  <dcterms:modified xsi:type="dcterms:W3CDTF">2014-03-07T19:15:08Z</dcterms:modified>
</cp:coreProperties>
</file>